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5" r:id="rId3"/>
    <p:sldId id="261" r:id="rId4"/>
    <p:sldId id="274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130" d="100"/>
          <a:sy n="130" d="100"/>
        </p:scale>
        <p:origin x="-1482" y="-27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7E90-D0FA-4B21-B70B-EFAE1DD55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9EE7A0-CA93-4A58-80B5-A52545BA6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B35F0-957A-4931-9D19-EDA8C09C0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6A8E1-3E21-41BC-BA4C-827C859E5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635B6-521D-4512-9BCA-46234458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337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4A9-68D8-43E0-877D-9EF0097B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16EF0-5287-4159-9F5E-B1630C240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2736AB-AE80-496C-A26E-D3A43DFB8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223CC-F5B2-458A-9DDD-60D28F6F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037E9-918A-4C9E-A261-6E722470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781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B659F-278D-43ED-9DA3-B5FE1EDA3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A85E2A-C85D-4FCD-8C66-EC850A7EE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9DE09-C3E6-40E4-88B4-612A75B86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92302-0BD9-46AC-BD06-6A315001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F713D-0287-4EA8-9776-C4C1C16E2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8277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5854-3BD9-4E38-9A43-8527530CE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D0E2D-C650-4864-950D-987BDD2B4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1846D-6991-40D0-9F86-E45373C42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968A8-4186-4E8B-ABB6-D9858D3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6077E-4CEC-4D10-8C82-1BF6563B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74E017D-3DE6-4978-85C1-F4453F465728}"/>
              </a:ext>
            </a:extLst>
          </p:cNvPr>
          <p:cNvPicPr/>
          <p:nvPr userDrawn="1"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1999" cy="72831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714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B9B96-291B-484A-9AE6-2CD31BCA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9ABF2-5224-49FE-B9D6-D4DDA27AB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F4AE-9378-4066-B7A0-0FFF1BCF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AB008-86C9-407F-84EF-50A2A5181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3F4F5-2634-4601-A25B-EBD8EA72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946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1F7FF-7CED-4505-83B8-1682EE75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FE90F-61C4-4A27-8C46-80F50D1505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DCAAE1-FF2B-4AED-9CDB-AEDAFD337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3A39-8A5B-4F40-B69D-9CFE5F93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32E201-9A77-444B-9ED2-CAEE45C4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6355-9085-43BF-BECC-06AABD1F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1867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EED9-89C5-4AC8-9A19-4DC9C918C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6FD0E5-66A6-4483-B76C-6F47893BD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144764-E785-433B-9C9E-1C651E8BB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B075D6-3546-4125-B952-CAD09E4B7C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7724E-90E2-4922-963D-A06AF94C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14EDD-36E2-4512-B351-DBE6747F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910AB-F2A7-40FC-A863-5B67F451A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86F57E-AA69-46EB-BD40-F6E5B50D4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4523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8E984-9596-4FC7-99BA-0530C1B2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A5A18-759D-494D-A433-A0FE75CC3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AE3057-D4B0-46EC-8AD2-ABA4D168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FC7A4-D170-47A8-8284-699843AD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0852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FA5421-BC27-4AA0-A11A-70067A75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7C9C5A-A7C3-49C8-AFA0-6433A1B33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6D9E4-2D2B-46D8-9F74-8C3BA7BE5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09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6BFEA-7C3A-42F3-815F-068B5B17D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9AF25-2B65-4301-AFCC-E8A218934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C365B2-7B70-4DE2-8E1E-85CA946F2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38D3F-27AE-4BCF-957E-37F0B1DF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AD6F0-83DC-4AE6-9707-E82ADA80C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98C84-539D-4723-A0EA-F0DBEDF8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628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1219-2B69-4280-8CA6-03D42A3B6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0DEFA-2F1F-47FF-B48C-0AE0D8187C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C4D58-6BDA-47B5-983E-FE40284C5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E802EE-DF48-4CC9-AA45-72AC5853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BB4F-F48F-473B-BCF7-C74FDAEBF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BD6F5F-68E0-4525-A320-9AF041CF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73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D08084-B597-4B9C-8B13-2B02D8A2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32CB90-C466-4313-9C79-444F2B61BC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A17EA-C31A-423A-9D04-3596F21B6A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77BA-0BAF-49A0-94CE-2593EE629AA9}" type="datetimeFigureOut">
              <a:rPr lang="en-ID" smtClean="0"/>
              <a:t>18/08/2023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AD4FB-9A73-45A9-823A-762011233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6CD83-457B-47B7-951A-15FFA97F6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8C5BC-2005-438C-93B2-4ABEA27E8AD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769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F8A31996-AF6C-4A3B-B005-CF45FFEF984E}"/>
              </a:ext>
            </a:extLst>
          </p:cNvPr>
          <p:cNvSpPr/>
          <p:nvPr/>
        </p:nvSpPr>
        <p:spPr>
          <a:xfrm>
            <a:off x="3662304" y="526040"/>
            <a:ext cx="3003001" cy="2462213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ID" sz="1400" b="1" dirty="0"/>
              <a:t>GLOBAL:</a:t>
            </a:r>
          </a:p>
          <a:p>
            <a:r>
              <a:rPr lang="en-ID" sz="1400" dirty="0" err="1"/>
              <a:t>Perubahan</a:t>
            </a:r>
            <a:r>
              <a:rPr lang="en-ID" sz="1400" dirty="0"/>
              <a:t> </a:t>
            </a:r>
            <a:r>
              <a:rPr lang="en-ID" sz="1400" dirty="0" err="1"/>
              <a:t>Lanskap</a:t>
            </a:r>
            <a:r>
              <a:rPr lang="en-ID" sz="1400" dirty="0"/>
              <a:t> Global (</a:t>
            </a:r>
            <a:r>
              <a:rPr lang="en-ID" sz="1400" dirty="0" err="1"/>
              <a:t>Pergeseran</a:t>
            </a:r>
            <a:r>
              <a:rPr lang="en-ID" sz="1400" dirty="0"/>
              <a:t> </a:t>
            </a:r>
            <a:r>
              <a:rPr lang="en-ID" sz="1400" dirty="0" err="1"/>
              <a:t>Geopolitik</a:t>
            </a:r>
            <a:r>
              <a:rPr lang="en-ID" sz="1400" dirty="0"/>
              <a:t>), </a:t>
            </a:r>
            <a:r>
              <a:rPr lang="en-ID" sz="1400" dirty="0" err="1"/>
              <a:t>Fragmentasi</a:t>
            </a:r>
            <a:r>
              <a:rPr lang="en-ID" sz="1400" dirty="0"/>
              <a:t> Global, </a:t>
            </a:r>
            <a:r>
              <a:rPr lang="sv-SE" sz="1400" dirty="0"/>
              <a:t>Tensi Geo-Ekonomi, Perubahan Iklim, </a:t>
            </a:r>
            <a:r>
              <a:rPr lang="en-ID" sz="1400" dirty="0" err="1"/>
              <a:t>Digitalisasi</a:t>
            </a:r>
            <a:r>
              <a:rPr lang="en-ID" sz="1400" dirty="0"/>
              <a:t> dan </a:t>
            </a:r>
            <a:r>
              <a:rPr lang="en-ID" sz="1400" i="1" dirty="0"/>
              <a:t>Artificial Intelligent.</a:t>
            </a:r>
          </a:p>
          <a:p>
            <a:r>
              <a:rPr lang="en-ID" sz="1400" b="1" dirty="0"/>
              <a:t>NASIONAL:</a:t>
            </a:r>
          </a:p>
          <a:p>
            <a:r>
              <a:rPr lang="en-ID" sz="1400" dirty="0" err="1"/>
              <a:t>Kualitas</a:t>
            </a:r>
            <a:r>
              <a:rPr lang="en-ID" sz="1400" dirty="0"/>
              <a:t> SDM Indonesia, </a:t>
            </a:r>
            <a:r>
              <a:rPr lang="en-ID" sz="1400" dirty="0" err="1"/>
              <a:t>Reformasi</a:t>
            </a:r>
            <a:r>
              <a:rPr lang="en-ID" sz="1400" dirty="0"/>
              <a:t> Pendidikan, </a:t>
            </a:r>
            <a:r>
              <a:rPr lang="en-ID" sz="1400" dirty="0" err="1"/>
              <a:t>Sistem</a:t>
            </a:r>
            <a:r>
              <a:rPr lang="en-ID" sz="1400" dirty="0"/>
              <a:t> </a:t>
            </a:r>
            <a:r>
              <a:rPr lang="en-ID" sz="1400" dirty="0" err="1"/>
              <a:t>Kesehatan</a:t>
            </a:r>
            <a:r>
              <a:rPr lang="en-ID" sz="1400" dirty="0"/>
              <a:t>, </a:t>
            </a:r>
            <a:r>
              <a:rPr lang="en-ID" sz="1400" dirty="0" err="1"/>
              <a:t>Jaring</a:t>
            </a:r>
            <a:r>
              <a:rPr lang="en-ID" sz="1400" dirty="0"/>
              <a:t> </a:t>
            </a:r>
            <a:r>
              <a:rPr lang="en-ID" sz="1400" dirty="0" err="1"/>
              <a:t>Pengaman</a:t>
            </a:r>
            <a:r>
              <a:rPr lang="en-ID" sz="1400" dirty="0"/>
              <a:t> </a:t>
            </a:r>
            <a:r>
              <a:rPr lang="en-ID" sz="1400" dirty="0" err="1"/>
              <a:t>Sosial</a:t>
            </a:r>
            <a:r>
              <a:rPr lang="en-ID" sz="1400" dirty="0"/>
              <a:t>, </a:t>
            </a:r>
            <a:r>
              <a:rPr lang="en-ID" sz="1400" dirty="0" err="1"/>
              <a:t>Kemiskinan</a:t>
            </a:r>
            <a:r>
              <a:rPr lang="en-ID" sz="1400" dirty="0"/>
              <a:t> </a:t>
            </a:r>
            <a:r>
              <a:rPr lang="en-ID" sz="1400" dirty="0" err="1"/>
              <a:t>Ekstrim</a:t>
            </a:r>
            <a:r>
              <a:rPr lang="en-ID" sz="1400" dirty="0"/>
              <a:t>, Stunting, Pembangunan Daerah 3T,</a:t>
            </a:r>
          </a:p>
          <a:p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Pemilu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Pilkada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Serentak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2024.</a:t>
            </a:r>
            <a:endParaRPr lang="en-ID" sz="1400" i="1" dirty="0"/>
          </a:p>
        </p:txBody>
      </p:sp>
      <p:sp>
        <p:nvSpPr>
          <p:cNvPr id="41" name="Arrow: Striped Right 40">
            <a:extLst>
              <a:ext uri="{FF2B5EF4-FFF2-40B4-BE49-F238E27FC236}">
                <a16:creationId xmlns:a16="http://schemas.microsoft.com/office/drawing/2014/main" id="{8559A8C1-CD1D-40F2-8FC9-305524EEF013}"/>
              </a:ext>
            </a:extLst>
          </p:cNvPr>
          <p:cNvSpPr/>
          <p:nvPr/>
        </p:nvSpPr>
        <p:spPr>
          <a:xfrm>
            <a:off x="6451412" y="972066"/>
            <a:ext cx="2632861" cy="560173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>
                <a:solidFill>
                  <a:schemeClr val="bg1"/>
                </a:solidFill>
                <a:latin typeface="inherit"/>
              </a:rPr>
              <a:t>ANCAMAN DAN TANTANGAN</a:t>
            </a:r>
            <a:endParaRPr lang="en-ID" sz="1400" b="1" i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21" name="Arrow: Striped Right 20">
            <a:extLst>
              <a:ext uri="{FF2B5EF4-FFF2-40B4-BE49-F238E27FC236}">
                <a16:creationId xmlns:a16="http://schemas.microsoft.com/office/drawing/2014/main" id="{C08B0A28-BCE6-4F38-9B4C-BB399BF3906F}"/>
              </a:ext>
            </a:extLst>
          </p:cNvPr>
          <p:cNvSpPr/>
          <p:nvPr/>
        </p:nvSpPr>
        <p:spPr>
          <a:xfrm rot="16200000">
            <a:off x="2290191" y="4993138"/>
            <a:ext cx="830997" cy="56017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0"/>
            <a:ext cx="12192000" cy="4465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r>
              <a:rPr lang="en-ID" sz="2400" b="1" dirty="0">
                <a:solidFill>
                  <a:schemeClr val="bg1"/>
                </a:solidFill>
              </a:rPr>
              <a:t>  PERJUANGAN EKONOMI INDONESIA: DESAIN APBN 2024 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4D78A5-23D4-4E3D-B9A1-F03F4205BC46}"/>
              </a:ext>
            </a:extLst>
          </p:cNvPr>
          <p:cNvSpPr/>
          <p:nvPr/>
        </p:nvSpPr>
        <p:spPr>
          <a:xfrm>
            <a:off x="3662304" y="3949719"/>
            <a:ext cx="51120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inherit"/>
              </a:rPr>
              <a:t>P</a:t>
            </a:r>
            <a:r>
              <a:rPr lang="en-ID" b="1" dirty="0">
                <a:solidFill>
                  <a:schemeClr val="bg1"/>
                </a:solidFill>
                <a:latin typeface="inherit"/>
              </a:rPr>
              <a:t>EMULIHAN EKONOMI AKIBAT PANDEMI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1E424B-77FB-48C3-BA72-6DF848EB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7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426581D-0C40-4F52-A0DE-556E30474A76}"/>
              </a:ext>
            </a:extLst>
          </p:cNvPr>
          <p:cNvSpPr/>
          <p:nvPr/>
        </p:nvSpPr>
        <p:spPr>
          <a:xfrm>
            <a:off x="3662304" y="4318127"/>
            <a:ext cx="5112840" cy="246221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Hasil </a:t>
            </a:r>
            <a:r>
              <a:rPr lang="en-ID" sz="1400" b="1" i="0" dirty="0" err="1">
                <a:solidFill>
                  <a:srgbClr val="333333"/>
                </a:solidFill>
                <a:effectLst/>
                <a:latin typeface="Lato"/>
              </a:rPr>
              <a:t>Pemulihan</a:t>
            </a:r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400" b="1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400" b="1" i="0" dirty="0" err="1">
                <a:solidFill>
                  <a:srgbClr val="333333"/>
                </a:solidFill>
                <a:effectLst/>
                <a:latin typeface="Lato"/>
              </a:rPr>
              <a:t>Cepat</a:t>
            </a:r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, </a:t>
            </a:r>
          </a:p>
          <a:p>
            <a:pPr algn="ctr"/>
            <a:r>
              <a:rPr lang="en-ID" sz="1400" b="1" i="0" dirty="0" err="1">
                <a:solidFill>
                  <a:srgbClr val="333333"/>
                </a:solidFill>
                <a:effectLst/>
                <a:latin typeface="Lato"/>
              </a:rPr>
              <a:t>Konsisten</a:t>
            </a:r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, dan </a:t>
            </a:r>
            <a:r>
              <a:rPr lang="en-ID" sz="1400" b="1" i="0" dirty="0" err="1">
                <a:solidFill>
                  <a:srgbClr val="333333"/>
                </a:solidFill>
                <a:effectLst/>
                <a:latin typeface="Lato"/>
              </a:rPr>
              <a:t>Inklusif</a:t>
            </a:r>
            <a:r>
              <a:rPr lang="en-ID" sz="1400" b="1" i="0" dirty="0">
                <a:solidFill>
                  <a:srgbClr val="333333"/>
                </a:solidFill>
                <a:effectLst/>
                <a:latin typeface="Lato"/>
              </a:rPr>
              <a:t>;</a:t>
            </a:r>
            <a:endParaRPr lang="en-ID" sz="1400" b="0" i="0" dirty="0">
              <a:solidFill>
                <a:srgbClr val="333333"/>
              </a:solidFill>
              <a:effectLst/>
              <a:latin typeface="Lato"/>
            </a:endParaRPr>
          </a:p>
          <a:p>
            <a:pPr marL="80963" indent="-80963">
              <a:buFont typeface="Arial" panose="020B0604020202020204" pitchFamily="34" charset="0"/>
              <a:buChar char="•"/>
            </a:pP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Pertumbuhan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selama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tujuh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kuartal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terakhir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sejak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akhir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2021,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secara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konsisten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berada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atas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5,0%.</a:t>
            </a:r>
          </a:p>
          <a:p>
            <a:pPr marL="80963" indent="-80963">
              <a:buFont typeface="Arial" panose="020B0604020202020204" pitchFamily="34" charset="0"/>
              <a:buChar char="•"/>
            </a:pP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Tingkat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pengangguran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berhasil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diturunkan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6,26% pada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Februari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2021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5,45% pada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Februari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2023.</a:t>
            </a:r>
          </a:p>
          <a:p>
            <a:pPr marL="80963" indent="-80963">
              <a:buFont typeface="Arial" panose="020B0604020202020204" pitchFamily="34" charset="0"/>
              <a:buChar char="•"/>
            </a:pP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Tingkat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juga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terus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menurun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9,36% pada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Maret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2023,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puncaknya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di masa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pandemi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10,19% pada September 2021.</a:t>
            </a:r>
          </a:p>
          <a:p>
            <a:pPr marL="80963" indent="-80963">
              <a:buFont typeface="Arial" panose="020B0604020202020204" pitchFamily="34" charset="0"/>
              <a:buChar char="•"/>
            </a:pP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dirty="0" err="1">
                <a:solidFill>
                  <a:srgbClr val="333333"/>
                </a:solidFill>
                <a:latin typeface="inherit"/>
              </a:rPr>
              <a:t>E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kstrem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turun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2,04% pada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Maret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2022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1,12% pada </a:t>
            </a:r>
            <a:r>
              <a:rPr lang="en-ID" sz="1400" b="0" i="0" dirty="0" err="1">
                <a:solidFill>
                  <a:srgbClr val="333333"/>
                </a:solidFill>
                <a:effectLst/>
                <a:latin typeface="inherit"/>
              </a:rPr>
              <a:t>Maret</a:t>
            </a:r>
            <a:r>
              <a:rPr lang="en-ID" sz="1400" b="0" i="0" dirty="0">
                <a:solidFill>
                  <a:srgbClr val="333333"/>
                </a:solidFill>
                <a:effectLst/>
                <a:latin typeface="inherit"/>
              </a:rPr>
              <a:t> 2023.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BBBBB61-2D7D-4CF3-913E-6FB7AB26627F}"/>
              </a:ext>
            </a:extLst>
          </p:cNvPr>
          <p:cNvSpPr/>
          <p:nvPr/>
        </p:nvSpPr>
        <p:spPr>
          <a:xfrm>
            <a:off x="295263" y="5785174"/>
            <a:ext cx="2520000" cy="1015663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ID" sz="1200" b="1" i="1" u="sng" dirty="0" err="1"/>
              <a:t>Akibat</a:t>
            </a:r>
            <a:r>
              <a:rPr lang="en-ID" sz="1200" b="1" i="1" u="sng" dirty="0"/>
              <a:t> </a:t>
            </a:r>
            <a:r>
              <a:rPr lang="en-ID" sz="1200" b="1" i="1" u="sng" dirty="0" err="1"/>
              <a:t>Pandemi</a:t>
            </a:r>
            <a:r>
              <a:rPr lang="en-ID" sz="1200" b="1" i="1" u="sng" dirty="0"/>
              <a:t> dan </a:t>
            </a:r>
            <a:r>
              <a:rPr lang="en-ID" sz="1200" b="1" i="1" u="sng" dirty="0" err="1"/>
              <a:t>Tensi</a:t>
            </a:r>
            <a:r>
              <a:rPr lang="en-ID" sz="1200" b="1" i="1" u="sng" dirty="0"/>
              <a:t> </a:t>
            </a:r>
            <a:r>
              <a:rPr lang="en-ID" sz="1200" b="1" i="1" u="sng" dirty="0" err="1"/>
              <a:t>Geopolitik</a:t>
            </a:r>
            <a:endParaRPr lang="en-ID" sz="1200" b="1" i="1" u="sng" dirty="0"/>
          </a:p>
          <a:p>
            <a:r>
              <a:rPr lang="en-ID" sz="1200" i="1" dirty="0" err="1"/>
              <a:t>Memaksa</a:t>
            </a:r>
            <a:r>
              <a:rPr lang="en-ID" sz="1200" i="1" dirty="0"/>
              <a:t> </a:t>
            </a:r>
            <a:r>
              <a:rPr lang="en-ID" sz="1200" i="1" dirty="0" err="1"/>
              <a:t>seluruh</a:t>
            </a:r>
            <a:r>
              <a:rPr lang="en-ID" sz="1200" i="1" dirty="0"/>
              <a:t> negara </a:t>
            </a:r>
            <a:r>
              <a:rPr lang="en-ID" sz="1200" i="1" dirty="0" err="1"/>
              <a:t>menggunakan</a:t>
            </a:r>
            <a:r>
              <a:rPr lang="en-ID" sz="1200" i="1" dirty="0"/>
              <a:t> </a:t>
            </a:r>
            <a:r>
              <a:rPr lang="en-ID" sz="1200" i="1" dirty="0" err="1"/>
              <a:t>instrumen</a:t>
            </a:r>
            <a:r>
              <a:rPr lang="en-ID" sz="1200" i="1" dirty="0"/>
              <a:t> </a:t>
            </a:r>
            <a:r>
              <a:rPr lang="en-ID" sz="1200" i="1" dirty="0" err="1"/>
              <a:t>kebijakan</a:t>
            </a:r>
            <a:r>
              <a:rPr lang="en-ID" sz="1200" i="1" dirty="0"/>
              <a:t> </a:t>
            </a:r>
            <a:r>
              <a:rPr lang="en-ID" sz="1200" i="1" dirty="0" err="1"/>
              <a:t>fiskal</a:t>
            </a:r>
            <a:r>
              <a:rPr lang="en-ID" sz="1200" i="1" dirty="0"/>
              <a:t>, </a:t>
            </a:r>
            <a:r>
              <a:rPr lang="en-ID" sz="1200" i="1" dirty="0" err="1"/>
              <a:t>moneter</a:t>
            </a:r>
            <a:r>
              <a:rPr lang="en-ID" sz="1200" i="1" dirty="0"/>
              <a:t>, dan </a:t>
            </a:r>
            <a:r>
              <a:rPr lang="en-ID" sz="1200" i="1" dirty="0" err="1"/>
              <a:t>keuangan</a:t>
            </a:r>
            <a:r>
              <a:rPr lang="en-ID" sz="1200" i="1" dirty="0"/>
              <a:t> </a:t>
            </a:r>
            <a:r>
              <a:rPr lang="en-ID" sz="1200" i="1" dirty="0" err="1"/>
              <a:t>secara</a:t>
            </a:r>
            <a:r>
              <a:rPr lang="en-ID" sz="1200" i="1" dirty="0"/>
              <a:t> </a:t>
            </a:r>
            <a:r>
              <a:rPr lang="en-ID" sz="1200" b="1" i="1" dirty="0"/>
              <a:t>LUAR BIASA.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9B37B4-D1C6-414B-B26E-D5C5A3BBA1E5}"/>
              </a:ext>
            </a:extLst>
          </p:cNvPr>
          <p:cNvSpPr/>
          <p:nvPr/>
        </p:nvSpPr>
        <p:spPr>
          <a:xfrm>
            <a:off x="6942933" y="2271575"/>
            <a:ext cx="5112001" cy="95410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400" b="1" dirty="0">
                <a:latin typeface="inherit"/>
              </a:rPr>
              <a:t>KONDISI EKISTING:</a:t>
            </a:r>
          </a:p>
          <a:p>
            <a:r>
              <a:rPr lang="en-ID" sz="1400" dirty="0">
                <a:latin typeface="inherit"/>
              </a:rPr>
              <a:t>Semester-1 2023, </a:t>
            </a:r>
            <a:r>
              <a:rPr lang="en-ID" sz="1400" b="1" dirty="0" err="1">
                <a:latin typeface="inherit"/>
              </a:rPr>
              <a:t>Ekonomi</a:t>
            </a:r>
            <a:r>
              <a:rPr lang="en-ID" sz="1400" b="1" dirty="0">
                <a:latin typeface="inherit"/>
              </a:rPr>
              <a:t> </a:t>
            </a:r>
            <a:r>
              <a:rPr lang="en-ID" sz="1400" b="1" dirty="0" err="1">
                <a:latin typeface="inherit"/>
              </a:rPr>
              <a:t>Nasional</a:t>
            </a:r>
            <a:r>
              <a:rPr lang="en-ID" sz="1400" b="1" dirty="0">
                <a:latin typeface="inherit"/>
              </a:rPr>
              <a:t> </a:t>
            </a:r>
            <a:r>
              <a:rPr lang="en-ID" sz="1400" b="1" dirty="0" err="1">
                <a:latin typeface="inherit"/>
              </a:rPr>
              <a:t>tumbuh</a:t>
            </a:r>
            <a:r>
              <a:rPr lang="en-ID" sz="1400" b="1" dirty="0">
                <a:latin typeface="inherit"/>
              </a:rPr>
              <a:t> 5,1%</a:t>
            </a:r>
            <a:r>
              <a:rPr lang="en-ID" sz="1400" dirty="0">
                <a:latin typeface="inherit"/>
              </a:rPr>
              <a:t>. </a:t>
            </a:r>
          </a:p>
          <a:p>
            <a:r>
              <a:rPr lang="en-ID" sz="1400" b="1" dirty="0" err="1">
                <a:latin typeface="inherit"/>
              </a:rPr>
              <a:t>Inflasi</a:t>
            </a:r>
            <a:r>
              <a:rPr lang="en-ID" sz="1400" b="1" dirty="0">
                <a:latin typeface="inherit"/>
              </a:rPr>
              <a:t> Indonesia</a:t>
            </a:r>
            <a:r>
              <a:rPr lang="en-ID" sz="1400" dirty="0">
                <a:latin typeface="inherit"/>
              </a:rPr>
              <a:t> juga </a:t>
            </a:r>
            <a:r>
              <a:rPr lang="en-ID" sz="1400" dirty="0" err="1">
                <a:latin typeface="inherit"/>
              </a:rPr>
              <a:t>semakin</a:t>
            </a:r>
            <a:r>
              <a:rPr lang="en-ID" sz="1400" dirty="0">
                <a:latin typeface="inherit"/>
              </a:rPr>
              <a:t> </a:t>
            </a:r>
            <a:r>
              <a:rPr lang="en-ID" sz="1400" dirty="0" err="1">
                <a:latin typeface="inherit"/>
              </a:rPr>
              <a:t>terkendali</a:t>
            </a:r>
            <a:r>
              <a:rPr lang="en-ID" sz="1400" dirty="0">
                <a:latin typeface="inherit"/>
              </a:rPr>
              <a:t> dan </a:t>
            </a:r>
            <a:r>
              <a:rPr lang="en-ID" sz="1400" b="1" dirty="0" err="1">
                <a:latin typeface="inherit"/>
              </a:rPr>
              <a:t>mencapai</a:t>
            </a:r>
            <a:r>
              <a:rPr lang="en-ID" sz="1400" b="1" dirty="0">
                <a:latin typeface="inherit"/>
              </a:rPr>
              <a:t> 3,1%</a:t>
            </a:r>
            <a:r>
              <a:rPr lang="en-ID" sz="1400" dirty="0">
                <a:latin typeface="inherit"/>
              </a:rPr>
              <a:t> </a:t>
            </a:r>
            <a:r>
              <a:rPr lang="en-ID" sz="1400" dirty="0" err="1">
                <a:latin typeface="inherit"/>
              </a:rPr>
              <a:t>sampai</a:t>
            </a:r>
            <a:r>
              <a:rPr lang="en-ID" sz="1400" dirty="0">
                <a:latin typeface="inherit"/>
              </a:rPr>
              <a:t> </a:t>
            </a:r>
            <a:r>
              <a:rPr lang="en-ID" sz="1400" dirty="0" err="1">
                <a:latin typeface="inherit"/>
              </a:rPr>
              <a:t>dengan</a:t>
            </a:r>
            <a:r>
              <a:rPr lang="en-ID" sz="1400" dirty="0">
                <a:latin typeface="inherit"/>
              </a:rPr>
              <a:t> </a:t>
            </a:r>
            <a:r>
              <a:rPr lang="en-ID" sz="1400" b="1" dirty="0" err="1">
                <a:latin typeface="inherit"/>
              </a:rPr>
              <a:t>Juli</a:t>
            </a:r>
            <a:r>
              <a:rPr lang="en-ID" sz="1400" b="1" dirty="0">
                <a:latin typeface="inherit"/>
              </a:rPr>
              <a:t> 2023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0F817387-5BCB-4807-B175-D138A9A00FF0}"/>
              </a:ext>
            </a:extLst>
          </p:cNvPr>
          <p:cNvSpPr/>
          <p:nvPr/>
        </p:nvSpPr>
        <p:spPr>
          <a:xfrm rot="16200000">
            <a:off x="7147189" y="3290143"/>
            <a:ext cx="654076" cy="56814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AEA6569-88BB-4BF9-9B59-D3A93DBA778C}"/>
              </a:ext>
            </a:extLst>
          </p:cNvPr>
          <p:cNvSpPr/>
          <p:nvPr/>
        </p:nvSpPr>
        <p:spPr>
          <a:xfrm>
            <a:off x="8447625" y="3674058"/>
            <a:ext cx="466905" cy="4465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E7983BA-5E9D-45E4-B546-8E201AE016F6}"/>
              </a:ext>
            </a:extLst>
          </p:cNvPr>
          <p:cNvSpPr/>
          <p:nvPr/>
        </p:nvSpPr>
        <p:spPr>
          <a:xfrm>
            <a:off x="11697213" y="1994428"/>
            <a:ext cx="466905" cy="4465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2722A2D-BF6D-436D-9D08-EA59949D6F68}"/>
              </a:ext>
            </a:extLst>
          </p:cNvPr>
          <p:cNvSpPr/>
          <p:nvPr/>
        </p:nvSpPr>
        <p:spPr>
          <a:xfrm>
            <a:off x="5602674" y="3316235"/>
            <a:ext cx="2029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dirty="0">
                <a:solidFill>
                  <a:srgbClr val="333333"/>
                </a:solidFill>
                <a:latin typeface="inherit"/>
              </a:rPr>
              <a:t>Indonesia </a:t>
            </a:r>
            <a:r>
              <a:rPr lang="en-ID" sz="1200" b="1" dirty="0" err="1">
                <a:solidFill>
                  <a:srgbClr val="333333"/>
                </a:solidFill>
                <a:latin typeface="inherit"/>
              </a:rPr>
              <a:t>Kembali</a:t>
            </a:r>
            <a:r>
              <a:rPr lang="en-ID" sz="1200" b="1" dirty="0">
                <a:solidFill>
                  <a:srgbClr val="333333"/>
                </a:solidFill>
                <a:latin typeface="inherit"/>
              </a:rPr>
              <a:t> Naik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ID" sz="1200" dirty="0" err="1">
                <a:solidFill>
                  <a:srgbClr val="333333"/>
                </a:solidFill>
                <a:latin typeface="inherit"/>
              </a:rPr>
              <a:t>menjadi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  </a:t>
            </a:r>
            <a:r>
              <a:rPr lang="en-ID" sz="1200" i="1" dirty="0">
                <a:solidFill>
                  <a:srgbClr val="333333"/>
                </a:solidFill>
                <a:latin typeface="inherit"/>
              </a:rPr>
              <a:t>Middle Income Countries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 di 2022.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8C57913-BEEE-455B-8A99-B4F1708BB364}"/>
              </a:ext>
            </a:extLst>
          </p:cNvPr>
          <p:cNvSpPr/>
          <p:nvPr/>
        </p:nvSpPr>
        <p:spPr>
          <a:xfrm>
            <a:off x="137065" y="2996202"/>
            <a:ext cx="2867008" cy="176507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ID" sz="1200" b="1" i="0" dirty="0">
                <a:solidFill>
                  <a:srgbClr val="333333"/>
                </a:solidFill>
                <a:effectLst/>
                <a:latin typeface="Lato"/>
              </a:rPr>
              <a:t>Hasil </a:t>
            </a:r>
            <a:r>
              <a:rPr lang="en-ID" sz="1200" b="1" i="0" dirty="0" err="1">
                <a:solidFill>
                  <a:srgbClr val="333333"/>
                </a:solidFill>
                <a:effectLst/>
                <a:latin typeface="Lato"/>
              </a:rPr>
              <a:t>Kebijakan</a:t>
            </a:r>
            <a:r>
              <a:rPr lang="en-ID" sz="1200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200" b="1" i="0" dirty="0" err="1">
                <a:solidFill>
                  <a:srgbClr val="333333"/>
                </a:solidFill>
                <a:effectLst/>
                <a:latin typeface="Lato"/>
              </a:rPr>
              <a:t>Fiskal</a:t>
            </a:r>
            <a:r>
              <a:rPr lang="en-ID" sz="1200" b="1" i="0" dirty="0">
                <a:solidFill>
                  <a:srgbClr val="333333"/>
                </a:solidFill>
                <a:effectLst/>
                <a:latin typeface="Lato"/>
              </a:rPr>
              <a:t> EFEKTIF;</a:t>
            </a:r>
            <a:endParaRPr lang="en-ID" sz="1200" b="0" i="0" dirty="0">
              <a:solidFill>
                <a:srgbClr val="333333"/>
              </a:solidFill>
              <a:effectLst/>
              <a:latin typeface="Lato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Defisit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Fiskal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Indonesia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sudah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kembali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bawah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3% PDB,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satu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tahun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lebih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cepat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rencana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awal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Rasio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utang Indonesia juga salah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satu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yang paling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rendah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antara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kelompok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negara G20 dan ASEAN,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bahkan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sudah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menurun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40,7% PDB di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tahun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2021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37,8% di </a:t>
            </a:r>
            <a:r>
              <a:rPr lang="en-ID" sz="1200" b="0" i="0" dirty="0" err="1">
                <a:solidFill>
                  <a:srgbClr val="333333"/>
                </a:solidFill>
                <a:effectLst/>
                <a:latin typeface="inherit"/>
              </a:rPr>
              <a:t>Juli</a:t>
            </a:r>
            <a:r>
              <a:rPr lang="en-ID" sz="1200" b="0" i="0" dirty="0">
                <a:solidFill>
                  <a:srgbClr val="333333"/>
                </a:solidFill>
                <a:effectLst/>
                <a:latin typeface="inherit"/>
              </a:rPr>
              <a:t> 2023.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E88753F-DDCD-40EA-B6E0-DAC5FA306BF7}"/>
              </a:ext>
            </a:extLst>
          </p:cNvPr>
          <p:cNvSpPr/>
          <p:nvPr/>
        </p:nvSpPr>
        <p:spPr>
          <a:xfrm>
            <a:off x="181556" y="4857725"/>
            <a:ext cx="24068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D" sz="1200" i="1" dirty="0" err="1"/>
              <a:t>Kebijakan</a:t>
            </a:r>
            <a:r>
              <a:rPr lang="en-ID" sz="1200" i="1" dirty="0"/>
              <a:t> </a:t>
            </a:r>
            <a:r>
              <a:rPr lang="en-ID" sz="1200" i="1" dirty="0" err="1"/>
              <a:t>fiskal</a:t>
            </a:r>
            <a:r>
              <a:rPr lang="en-ID" sz="1200" i="1" dirty="0"/>
              <a:t> Indonesia </a:t>
            </a:r>
            <a:r>
              <a:rPr lang="en-ID" sz="1200" i="1" dirty="0" err="1"/>
              <a:t>termasuk</a:t>
            </a:r>
            <a:r>
              <a:rPr lang="en-ID" sz="1200" i="1" dirty="0"/>
              <a:t> salah </a:t>
            </a:r>
            <a:r>
              <a:rPr lang="en-ID" sz="1200" i="1" dirty="0" err="1"/>
              <a:t>satu</a:t>
            </a:r>
            <a:r>
              <a:rPr lang="en-ID" sz="1200" i="1" dirty="0"/>
              <a:t> yang paling </a:t>
            </a:r>
            <a:r>
              <a:rPr lang="en-ID" sz="1200" b="1" i="1" dirty="0"/>
              <a:t>EFEKTIF</a:t>
            </a:r>
            <a:r>
              <a:rPr lang="en-ID" sz="1200" i="1" dirty="0"/>
              <a:t> </a:t>
            </a:r>
            <a:r>
              <a:rPr lang="en-ID" sz="1200" i="1" dirty="0" err="1"/>
              <a:t>dalam</a:t>
            </a:r>
            <a:r>
              <a:rPr lang="en-ID" sz="1200" i="1" dirty="0"/>
              <a:t> </a:t>
            </a:r>
            <a:r>
              <a:rPr lang="en-ID" sz="1200" i="1" dirty="0" err="1"/>
              <a:t>menangani</a:t>
            </a:r>
            <a:r>
              <a:rPr lang="en-ID" sz="1200" i="1" dirty="0"/>
              <a:t> </a:t>
            </a:r>
            <a:r>
              <a:rPr lang="en-ID" sz="1200" i="1" dirty="0" err="1"/>
              <a:t>pandemi</a:t>
            </a:r>
            <a:r>
              <a:rPr lang="en-ID" sz="1200" i="1" dirty="0"/>
              <a:t> dan </a:t>
            </a:r>
            <a:r>
              <a:rPr lang="en-ID" sz="1200" i="1" dirty="0" err="1"/>
              <a:t>menjaga</a:t>
            </a:r>
            <a:r>
              <a:rPr lang="en-ID" sz="1200" i="1" dirty="0"/>
              <a:t> </a:t>
            </a:r>
            <a:r>
              <a:rPr lang="en-ID" sz="1200" i="1" dirty="0" err="1"/>
              <a:t>Pertumbuhan</a:t>
            </a:r>
            <a:r>
              <a:rPr lang="en-ID" sz="1200" i="1" dirty="0"/>
              <a:t> </a:t>
            </a:r>
            <a:r>
              <a:rPr lang="en-ID" sz="1200" i="1" dirty="0" err="1"/>
              <a:t>Ekonomi</a:t>
            </a:r>
            <a:r>
              <a:rPr lang="en-ID" sz="1200" i="1" dirty="0"/>
              <a:t>. 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BF52D38-29A1-4738-90C1-DD69E04336A2}"/>
              </a:ext>
            </a:extLst>
          </p:cNvPr>
          <p:cNvSpPr/>
          <p:nvPr/>
        </p:nvSpPr>
        <p:spPr>
          <a:xfrm>
            <a:off x="3099609" y="3934790"/>
            <a:ext cx="430017" cy="37862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24" name="Table 24">
            <a:extLst>
              <a:ext uri="{FF2B5EF4-FFF2-40B4-BE49-F238E27FC236}">
                <a16:creationId xmlns:a16="http://schemas.microsoft.com/office/drawing/2014/main" id="{F1C8B6E6-3789-404B-B778-FBF82F225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536478"/>
              </p:ext>
            </p:extLst>
          </p:nvPr>
        </p:nvGraphicFramePr>
        <p:xfrm>
          <a:off x="137065" y="896586"/>
          <a:ext cx="2867009" cy="210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0440">
                  <a:extLst>
                    <a:ext uri="{9D8B030D-6E8A-4147-A177-3AD203B41FA5}">
                      <a16:colId xmlns:a16="http://schemas.microsoft.com/office/drawing/2014/main" val="1057733065"/>
                    </a:ext>
                  </a:extLst>
                </a:gridCol>
                <a:gridCol w="1037230">
                  <a:extLst>
                    <a:ext uri="{9D8B030D-6E8A-4147-A177-3AD203B41FA5}">
                      <a16:colId xmlns:a16="http://schemas.microsoft.com/office/drawing/2014/main" val="2732831953"/>
                    </a:ext>
                  </a:extLst>
                </a:gridCol>
                <a:gridCol w="1029339">
                  <a:extLst>
                    <a:ext uri="{9D8B030D-6E8A-4147-A177-3AD203B41FA5}">
                      <a16:colId xmlns:a16="http://schemas.microsoft.com/office/drawing/2014/main" val="1685704965"/>
                    </a:ext>
                  </a:extLst>
                </a:gridCol>
              </a:tblGrid>
              <a:tr h="21419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Negara</a:t>
                      </a:r>
                      <a:endParaRPr lang="en-ID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Defisit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Fiskal</a:t>
                      </a:r>
                      <a:endParaRPr lang="en-ID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/>
                        <a:t>Rasio</a:t>
                      </a:r>
                      <a:r>
                        <a:rPr lang="en-US" sz="1200" b="1" dirty="0"/>
                        <a:t> Utang</a:t>
                      </a:r>
                      <a:endParaRPr lang="en-ID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659384"/>
                  </a:ext>
                </a:extLst>
              </a:tr>
              <a:tr h="214191">
                <a:tc>
                  <a:txBody>
                    <a:bodyPr/>
                    <a:lstStyle/>
                    <a:p>
                      <a:r>
                        <a:rPr lang="en-US" sz="1200" dirty="0"/>
                        <a:t>India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/>
                        <a:t>9,6%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dirty="0"/>
                        <a:t>83,1% PDB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688777"/>
                  </a:ext>
                </a:extLst>
              </a:tr>
              <a:tr h="214191">
                <a:tc>
                  <a:txBody>
                    <a:bodyPr/>
                    <a:lstStyle/>
                    <a:p>
                      <a:r>
                        <a:rPr lang="en-US" sz="1200" dirty="0" err="1"/>
                        <a:t>Jepang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/>
                        <a:t>7,8%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2931348"/>
                  </a:ext>
                </a:extLst>
              </a:tr>
              <a:tr h="226161">
                <a:tc>
                  <a:txBody>
                    <a:bodyPr/>
                    <a:lstStyle/>
                    <a:p>
                      <a:r>
                        <a:rPr lang="en-US" sz="1200" dirty="0" err="1"/>
                        <a:t>Tiongkok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/>
                        <a:t>7,5%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dirty="0"/>
                        <a:t>77,1% PDB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461784"/>
                  </a:ext>
                </a:extLst>
              </a:tr>
              <a:tr h="214191">
                <a:tc>
                  <a:txBody>
                    <a:bodyPr/>
                    <a:lstStyle/>
                    <a:p>
                      <a:r>
                        <a:rPr lang="en-US" sz="1200" dirty="0"/>
                        <a:t>AS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200" dirty="0"/>
                        <a:t>5,5%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-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7580349"/>
                  </a:ext>
                </a:extLst>
              </a:tr>
              <a:tr h="214191">
                <a:tc>
                  <a:txBody>
                    <a:bodyPr/>
                    <a:lstStyle/>
                    <a:p>
                      <a:r>
                        <a:rPr lang="en-US" sz="1200" dirty="0"/>
                        <a:t>Malaysia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200" dirty="0"/>
                        <a:t>5,3%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200" dirty="0"/>
                        <a:t>66,3% PDB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714991"/>
                  </a:ext>
                </a:extLst>
              </a:tr>
              <a:tr h="356985">
                <a:tc>
                  <a:txBody>
                    <a:bodyPr/>
                    <a:lstStyle/>
                    <a:p>
                      <a:r>
                        <a:rPr lang="en-US" sz="1200" dirty="0"/>
                        <a:t>Indonesia</a:t>
                      </a:r>
                      <a:endParaRPr lang="en-ID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&lt;3%</a:t>
                      </a:r>
                      <a:endParaRPr lang="en-ID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200" b="1" dirty="0"/>
                        <a:t>37,8% PDB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200" b="1" dirty="0"/>
                        <a:t>(</a:t>
                      </a:r>
                      <a:r>
                        <a:rPr lang="en-ID" sz="1200" b="1" dirty="0" err="1"/>
                        <a:t>Juli</a:t>
                      </a:r>
                      <a:r>
                        <a:rPr lang="en-ID" sz="1200" b="1" dirty="0"/>
                        <a:t> 2023)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67912"/>
                  </a:ext>
                </a:extLst>
              </a:tr>
            </a:tbl>
          </a:graphicData>
        </a:graphic>
      </p:graphicFrame>
      <p:sp>
        <p:nvSpPr>
          <p:cNvPr id="33" name="Rectangle 32">
            <a:extLst>
              <a:ext uri="{FF2B5EF4-FFF2-40B4-BE49-F238E27FC236}">
                <a16:creationId xmlns:a16="http://schemas.microsoft.com/office/drawing/2014/main" id="{3A71F2DE-78B9-4A0E-A2C3-3F5BBC4A625A}"/>
              </a:ext>
            </a:extLst>
          </p:cNvPr>
          <p:cNvSpPr/>
          <p:nvPr/>
        </p:nvSpPr>
        <p:spPr>
          <a:xfrm>
            <a:off x="9244093" y="789624"/>
            <a:ext cx="27153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inherit"/>
              </a:rPr>
              <a:t>DESAIN ARSITEKTUR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inherit"/>
              </a:rPr>
              <a:t>APBN 2024 ?</a:t>
            </a:r>
            <a:endParaRPr lang="en-ID" sz="2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350B2D83-65BF-408E-BBCF-41EBDCE2952A}"/>
              </a:ext>
            </a:extLst>
          </p:cNvPr>
          <p:cNvSpPr/>
          <p:nvPr/>
        </p:nvSpPr>
        <p:spPr>
          <a:xfrm>
            <a:off x="11697213" y="460367"/>
            <a:ext cx="466905" cy="44653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  <a:endParaRPr lang="en-ID" b="1" dirty="0">
              <a:solidFill>
                <a:srgbClr val="FF0000"/>
              </a:solidFill>
            </a:endParaRPr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79A7A947-FA2A-4F75-B5E3-1949E0EC79F6}"/>
              </a:ext>
            </a:extLst>
          </p:cNvPr>
          <p:cNvSpPr/>
          <p:nvPr/>
        </p:nvSpPr>
        <p:spPr>
          <a:xfrm rot="16200000">
            <a:off x="9779297" y="1590504"/>
            <a:ext cx="654076" cy="56814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56D303C-A329-4E68-95A5-990959325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304" y="101062"/>
            <a:ext cx="862202" cy="938130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72DFB88C-CE90-4AEA-B11D-A68CC5B711FC}"/>
              </a:ext>
            </a:extLst>
          </p:cNvPr>
          <p:cNvSpPr txBox="1"/>
          <p:nvPr/>
        </p:nvSpPr>
        <p:spPr>
          <a:xfrm>
            <a:off x="10351600" y="1643743"/>
            <a:ext cx="1392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inherit"/>
              </a:rPr>
              <a:t>KEKUATAN DAN </a:t>
            </a:r>
          </a:p>
          <a:p>
            <a:r>
              <a:rPr lang="en-US" sz="1400" b="1" dirty="0">
                <a:latin typeface="inherit"/>
              </a:rPr>
              <a:t>PELUANG</a:t>
            </a:r>
            <a:endParaRPr lang="en-ID" sz="1400" b="1" dirty="0"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1445071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 err="1">
                <a:solidFill>
                  <a:schemeClr val="bg1"/>
                </a:solidFill>
                <a:latin typeface="Lato"/>
              </a:rPr>
              <a:t>Inovasi</a:t>
            </a:r>
            <a:r>
              <a:rPr lang="en-ID" sz="2800" b="1" u="sng" dirty="0">
                <a:solidFill>
                  <a:schemeClr val="bg1"/>
                </a:solidFill>
                <a:latin typeface="Lato"/>
              </a:rPr>
              <a:t>: Agar </a:t>
            </a:r>
            <a:r>
              <a:rPr lang="en-ID" sz="2800" b="1" u="sng" dirty="0" err="1">
                <a:solidFill>
                  <a:schemeClr val="bg1"/>
                </a:solidFill>
                <a:latin typeface="Lato"/>
              </a:rPr>
              <a:t>Ekonomi</a:t>
            </a:r>
            <a:r>
              <a:rPr lang="en-ID" sz="2800" b="1" u="sng" dirty="0">
                <a:solidFill>
                  <a:schemeClr val="bg1"/>
                </a:solidFill>
                <a:latin typeface="Lato"/>
              </a:rPr>
              <a:t> </a:t>
            </a:r>
            <a:r>
              <a:rPr lang="en-ID" sz="2800" b="1" u="sng" dirty="0" err="1">
                <a:solidFill>
                  <a:schemeClr val="bg1"/>
                </a:solidFill>
                <a:latin typeface="Lato"/>
              </a:rPr>
              <a:t>Bernilai</a:t>
            </a:r>
            <a:r>
              <a:rPr lang="en-ID" sz="2800" b="1" u="sng" dirty="0">
                <a:solidFill>
                  <a:schemeClr val="bg1"/>
                </a:solidFill>
                <a:latin typeface="Lato"/>
              </a:rPr>
              <a:t> </a:t>
            </a:r>
            <a:r>
              <a:rPr lang="en-ID" sz="2800" b="1" u="sng" dirty="0" err="1">
                <a:solidFill>
                  <a:schemeClr val="bg1"/>
                </a:solidFill>
                <a:latin typeface="Lato"/>
              </a:rPr>
              <a:t>Tambah</a:t>
            </a:r>
            <a:r>
              <a:rPr lang="en-ID" sz="2800" b="1" u="sng" dirty="0">
                <a:solidFill>
                  <a:schemeClr val="bg1"/>
                </a:solidFill>
                <a:latin typeface="Lato"/>
              </a:rPr>
              <a:t> Tinggi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4163168" y="3085908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C5B49-04B6-44E9-A969-25F1DA77E78D}"/>
              </a:ext>
            </a:extLst>
          </p:cNvPr>
          <p:cNvSpPr txBox="1"/>
          <p:nvPr/>
        </p:nvSpPr>
        <p:spPr>
          <a:xfrm>
            <a:off x="1076859" y="2423171"/>
            <a:ext cx="3014481" cy="10156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Lato"/>
              </a:rPr>
              <a:t>ALOKASI APBN 2024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Lato"/>
              </a:rPr>
              <a:t>NILAI TAMBAH TINGGI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Lato"/>
              </a:rPr>
              <a:t>EKONOMI</a:t>
            </a:r>
            <a:endParaRPr lang="en-ID" sz="2000" b="1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9FCA0E-E6AF-427A-8E7F-FB216E85A17D}"/>
              </a:ext>
            </a:extLst>
          </p:cNvPr>
          <p:cNvSpPr/>
          <p:nvPr/>
        </p:nvSpPr>
        <p:spPr>
          <a:xfrm>
            <a:off x="1076858" y="3429000"/>
            <a:ext cx="3014482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333333"/>
                </a:solidFill>
                <a:latin typeface="Lato"/>
              </a:rPr>
              <a:t>T</a:t>
            </a:r>
            <a:r>
              <a:rPr lang="en-ID" dirty="0" err="1">
                <a:solidFill>
                  <a:srgbClr val="333333"/>
                </a:solidFill>
                <a:latin typeface="Lato"/>
              </a:rPr>
              <a:t>ercantum</a:t>
            </a:r>
            <a:r>
              <a:rPr lang="en-ID" dirty="0">
                <a:solidFill>
                  <a:srgbClr val="333333"/>
                </a:solidFill>
                <a:latin typeface="Lato"/>
              </a:rPr>
              <a:t> di </a:t>
            </a:r>
          </a:p>
          <a:p>
            <a:pPr algn="ctr"/>
            <a:r>
              <a:rPr lang="en-ID" dirty="0" err="1">
                <a:solidFill>
                  <a:srgbClr val="333333"/>
                </a:solidFill>
                <a:latin typeface="Lato"/>
              </a:rPr>
              <a:t>Turunan</a:t>
            </a:r>
            <a:r>
              <a:rPr lang="en-ID" dirty="0">
                <a:solidFill>
                  <a:srgbClr val="333333"/>
                </a:solidFill>
                <a:latin typeface="Lato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Lato"/>
              </a:rPr>
              <a:t>Sekunder</a:t>
            </a:r>
            <a:r>
              <a:rPr lang="en-ID" dirty="0">
                <a:solidFill>
                  <a:srgbClr val="333333"/>
                </a:solidFill>
                <a:latin typeface="Lato"/>
              </a:rPr>
              <a:t>/</a:t>
            </a:r>
            <a:r>
              <a:rPr lang="en-ID" dirty="0" err="1">
                <a:solidFill>
                  <a:srgbClr val="333333"/>
                </a:solidFill>
                <a:latin typeface="Lato"/>
              </a:rPr>
              <a:t>Tersier</a:t>
            </a:r>
            <a:endParaRPr lang="en-ID" dirty="0">
              <a:solidFill>
                <a:srgbClr val="333333"/>
              </a:solidFill>
              <a:latin typeface="Lato"/>
            </a:endParaRPr>
          </a:p>
          <a:p>
            <a:pPr algn="ctr"/>
            <a:r>
              <a:rPr lang="en-ID" dirty="0">
                <a:solidFill>
                  <a:srgbClr val="333333"/>
                </a:solidFill>
                <a:latin typeface="Lato"/>
              </a:rPr>
              <a:t>UU APBN 2024</a:t>
            </a:r>
            <a:endParaRPr lang="en-ID" b="0" i="0" dirty="0">
              <a:solidFill>
                <a:srgbClr val="333333"/>
              </a:solidFill>
              <a:effectLst/>
              <a:latin typeface="Lat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6C2AB6-4D13-4D91-ABF1-B3516FA03FC2}"/>
              </a:ext>
            </a:extLst>
          </p:cNvPr>
          <p:cNvSpPr/>
          <p:nvPr/>
        </p:nvSpPr>
        <p:spPr>
          <a:xfrm>
            <a:off x="4678910" y="968451"/>
            <a:ext cx="6180498" cy="55092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600" b="1" dirty="0" err="1">
                <a:latin typeface="Lato"/>
              </a:rPr>
              <a:t>Upaya</a:t>
            </a:r>
            <a:r>
              <a:rPr lang="en-ID" sz="1600" dirty="0">
                <a:latin typeface="Lato"/>
              </a:rPr>
              <a:t> agar </a:t>
            </a:r>
            <a:r>
              <a:rPr lang="en-ID" sz="1600" dirty="0" err="1">
                <a:latin typeface="Lato"/>
              </a:rPr>
              <a:t>aktivitas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ekonomi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bernilai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tambah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tinggi</a:t>
            </a:r>
            <a:r>
              <a:rPr lang="en-ID" sz="1600" dirty="0">
                <a:latin typeface="Lato"/>
              </a:rPr>
              <a:t>;</a:t>
            </a:r>
          </a:p>
          <a:p>
            <a:pPr marL="188913" indent="-188913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Hilirisasi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Sumber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Daya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Alam</a:t>
            </a:r>
            <a:r>
              <a:rPr lang="en-ID" sz="1600" dirty="0">
                <a:latin typeface="Lato"/>
              </a:rPr>
              <a:t>.</a:t>
            </a:r>
          </a:p>
          <a:p>
            <a:pPr marL="188913" indent="-188913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Dukungan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fiskal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telah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diberikan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berupa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insentif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perpajakan</a:t>
            </a:r>
            <a:r>
              <a:rPr lang="en-ID" sz="1600" dirty="0">
                <a:latin typeface="Lato"/>
              </a:rPr>
              <a:t> dan </a:t>
            </a:r>
            <a:r>
              <a:rPr lang="en-ID" sz="1600" dirty="0" err="1">
                <a:latin typeface="Lato"/>
              </a:rPr>
              <a:t>berbagai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insentif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fiskal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lainnya</a:t>
            </a:r>
            <a:r>
              <a:rPr lang="en-ID" sz="1600" dirty="0">
                <a:latin typeface="Lato"/>
              </a:rPr>
              <a:t>. </a:t>
            </a:r>
          </a:p>
          <a:p>
            <a:pPr marL="188913" indent="-188913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Selama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telah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diberikan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dukungan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terhadap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pengembangan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Kendaraan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Bermotor</a:t>
            </a:r>
            <a:r>
              <a:rPr lang="en-ID" sz="1600" dirty="0">
                <a:latin typeface="Lato"/>
              </a:rPr>
              <a:t> Listrik </a:t>
            </a:r>
            <a:r>
              <a:rPr lang="en-ID" sz="1600" dirty="0" err="1">
                <a:latin typeface="Lato"/>
              </a:rPr>
              <a:t>Berbasis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Baterai</a:t>
            </a:r>
            <a:r>
              <a:rPr lang="en-ID" sz="1600" dirty="0">
                <a:latin typeface="Lato"/>
              </a:rPr>
              <a:t> (KBLBB). </a:t>
            </a:r>
          </a:p>
          <a:p>
            <a:r>
              <a:rPr lang="en-ID" sz="1600" b="1" dirty="0" err="1">
                <a:latin typeface="Lato"/>
              </a:rPr>
              <a:t>Manfaat</a:t>
            </a:r>
            <a:r>
              <a:rPr lang="en-ID" sz="1600" b="1" dirty="0">
                <a:latin typeface="Lato"/>
              </a:rPr>
              <a:t>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Mendorong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Percepatan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Transformasi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Ekonomi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untuk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Penciptaan</a:t>
            </a:r>
            <a:r>
              <a:rPr lang="en-ID" sz="1600" dirty="0">
                <a:latin typeface="Lato"/>
              </a:rPr>
              <a:t> Nilai </a:t>
            </a:r>
            <a:r>
              <a:rPr lang="en-ID" sz="1600" dirty="0" err="1">
                <a:latin typeface="Lato"/>
              </a:rPr>
              <a:t>Tambah</a:t>
            </a:r>
            <a:r>
              <a:rPr lang="en-ID" sz="1600" dirty="0">
                <a:latin typeface="Lato"/>
              </a:rPr>
              <a:t> yang Tinggi,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Perluasan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Kesempatan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Kerja</a:t>
            </a:r>
            <a:r>
              <a:rPr lang="en-ID" sz="1600" dirty="0">
                <a:latin typeface="Lato"/>
              </a:rPr>
              <a:t>, dan 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Penggunaan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Energi</a:t>
            </a:r>
            <a:r>
              <a:rPr lang="en-ID" sz="1600" dirty="0">
                <a:latin typeface="Lato"/>
              </a:rPr>
              <a:t> yang Ramah </a:t>
            </a:r>
            <a:r>
              <a:rPr lang="en-ID" sz="1600" dirty="0" err="1">
                <a:latin typeface="Lato"/>
              </a:rPr>
              <a:t>Lingkungan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dengan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Dampak</a:t>
            </a:r>
            <a:r>
              <a:rPr lang="en-ID" sz="1600" dirty="0">
                <a:latin typeface="Lato"/>
              </a:rPr>
              <a:t>;</a:t>
            </a:r>
          </a:p>
          <a:p>
            <a:pPr marL="361950" lvl="1" indent="-96838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Menurunkan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Emisi</a:t>
            </a:r>
            <a:r>
              <a:rPr lang="en-ID" sz="1600" dirty="0">
                <a:latin typeface="Lato"/>
              </a:rPr>
              <a:t>, </a:t>
            </a:r>
          </a:p>
          <a:p>
            <a:pPr marL="361950" lvl="1" indent="-96838">
              <a:buFont typeface="Arial" panose="020B0604020202020204" pitchFamily="34" charset="0"/>
              <a:buChar char="•"/>
            </a:pPr>
            <a:r>
              <a:rPr lang="en-ID" sz="1600" dirty="0" err="1">
                <a:latin typeface="Lato"/>
              </a:rPr>
              <a:t>Efisiensi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Subsidi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Energi</a:t>
            </a:r>
            <a:r>
              <a:rPr lang="en-ID" sz="1600" dirty="0">
                <a:latin typeface="Lato"/>
              </a:rPr>
              <a:t>. </a:t>
            </a:r>
          </a:p>
          <a:p>
            <a:pPr marL="0" lvl="1"/>
            <a:r>
              <a:rPr lang="en-ID" sz="1600" b="1" i="1" dirty="0" err="1">
                <a:latin typeface="Lato"/>
              </a:rPr>
              <a:t>Succes</a:t>
            </a:r>
            <a:r>
              <a:rPr lang="en-ID" sz="1600" b="1" i="1" dirty="0">
                <a:latin typeface="Lato"/>
              </a:rPr>
              <a:t> Story:</a:t>
            </a:r>
          </a:p>
          <a:p>
            <a:pPr marL="0" lvl="1"/>
            <a:r>
              <a:rPr lang="en-ID" sz="1600" dirty="0" err="1">
                <a:latin typeface="Lato"/>
              </a:rPr>
              <a:t>Dukungan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terhadap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pengembangan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ekosistem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industri</a:t>
            </a:r>
            <a:r>
              <a:rPr lang="en-ID" sz="1600" dirty="0">
                <a:latin typeface="Lato"/>
              </a:rPr>
              <a:t> KBLBB juga </a:t>
            </a:r>
            <a:r>
              <a:rPr lang="en-ID" sz="1600" dirty="0" err="1">
                <a:latin typeface="Lato"/>
              </a:rPr>
              <a:t>dilakukan</a:t>
            </a:r>
            <a:r>
              <a:rPr lang="en-ID" sz="1600" dirty="0">
                <a:latin typeface="Lato"/>
              </a:rPr>
              <a:t> di </a:t>
            </a:r>
            <a:r>
              <a:rPr lang="en-ID" sz="1600" dirty="0" err="1">
                <a:latin typeface="Lato"/>
              </a:rPr>
              <a:t>banyak</a:t>
            </a:r>
            <a:r>
              <a:rPr lang="en-ID" sz="1600" dirty="0">
                <a:latin typeface="Lato"/>
              </a:rPr>
              <a:t> negara </a:t>
            </a:r>
            <a:r>
              <a:rPr lang="en-ID" sz="1600" dirty="0" err="1">
                <a:latin typeface="Lato"/>
              </a:rPr>
              <a:t>seperti</a:t>
            </a:r>
            <a:r>
              <a:rPr lang="en-ID" sz="1600" dirty="0">
                <a:latin typeface="Lato"/>
              </a:rPr>
              <a:t> di Amerika </a:t>
            </a:r>
            <a:r>
              <a:rPr lang="en-ID" sz="1600" dirty="0" err="1">
                <a:latin typeface="Lato"/>
              </a:rPr>
              <a:t>Serikat</a:t>
            </a:r>
            <a:r>
              <a:rPr lang="en-ID" sz="1600" dirty="0">
                <a:latin typeface="Lato"/>
              </a:rPr>
              <a:t>, </a:t>
            </a:r>
            <a:r>
              <a:rPr lang="en-ID" sz="1600" dirty="0" err="1">
                <a:latin typeface="Lato"/>
              </a:rPr>
              <a:t>Eropa</a:t>
            </a:r>
            <a:r>
              <a:rPr lang="en-ID" sz="1600" dirty="0">
                <a:latin typeface="Lato"/>
              </a:rPr>
              <a:t>, </a:t>
            </a:r>
            <a:r>
              <a:rPr lang="en-ID" sz="1600" dirty="0" err="1">
                <a:latin typeface="Lato"/>
              </a:rPr>
              <a:t>Tiongkok</a:t>
            </a:r>
            <a:r>
              <a:rPr lang="en-ID" sz="1600" dirty="0">
                <a:latin typeface="Lato"/>
              </a:rPr>
              <a:t>, dan </a:t>
            </a:r>
            <a:r>
              <a:rPr lang="en-ID" sz="1600" dirty="0" err="1">
                <a:latin typeface="Lato"/>
              </a:rPr>
              <a:t>beberapa</a:t>
            </a:r>
            <a:r>
              <a:rPr lang="en-ID" sz="1600" dirty="0">
                <a:latin typeface="Lato"/>
              </a:rPr>
              <a:t> negara </a:t>
            </a:r>
            <a:r>
              <a:rPr lang="en-ID" sz="1600" dirty="0" err="1">
                <a:latin typeface="Lato"/>
              </a:rPr>
              <a:t>tetangga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kita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seperti</a:t>
            </a:r>
            <a:r>
              <a:rPr lang="en-ID" sz="1600" dirty="0">
                <a:latin typeface="Lato"/>
              </a:rPr>
              <a:t> Vietnam, Thailand, dan Malaysia. </a:t>
            </a:r>
          </a:p>
          <a:p>
            <a:pPr marL="0" lvl="1"/>
            <a:r>
              <a:rPr lang="en-ID" sz="1600" b="1" dirty="0" err="1">
                <a:latin typeface="Lato"/>
              </a:rPr>
              <a:t>Inovasi</a:t>
            </a:r>
            <a:r>
              <a:rPr lang="en-ID" sz="1600" b="1" dirty="0">
                <a:latin typeface="Lato"/>
              </a:rPr>
              <a:t> </a:t>
            </a:r>
            <a:r>
              <a:rPr lang="en-ID" sz="1600" b="1" dirty="0" err="1">
                <a:latin typeface="Lato"/>
              </a:rPr>
              <a:t>Kebijakan</a:t>
            </a:r>
            <a:r>
              <a:rPr lang="en-ID" sz="1600" b="1" dirty="0">
                <a:latin typeface="Lato"/>
              </a:rPr>
              <a:t>:</a:t>
            </a:r>
          </a:p>
          <a:p>
            <a:pPr marL="0" lvl="1"/>
            <a:r>
              <a:rPr lang="en-ID" sz="1600" dirty="0" err="1">
                <a:latin typeface="Lato"/>
              </a:rPr>
              <a:t>Pemerintah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memperkenalkan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serangkaian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insentif</a:t>
            </a:r>
            <a:r>
              <a:rPr lang="en-ID" sz="1600" dirty="0">
                <a:latin typeface="Lato"/>
              </a:rPr>
              <a:t> yang </a:t>
            </a:r>
            <a:r>
              <a:rPr lang="en-ID" sz="1600" dirty="0" err="1">
                <a:latin typeface="Lato"/>
              </a:rPr>
              <a:t>diarahkan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baik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dari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sisi</a:t>
            </a:r>
            <a:r>
              <a:rPr lang="en-ID" sz="1600" dirty="0">
                <a:latin typeface="Lato"/>
              </a:rPr>
              <a:t> supply </a:t>
            </a:r>
            <a:r>
              <a:rPr lang="en-ID" sz="1600" dirty="0" err="1">
                <a:latin typeface="Lato"/>
              </a:rPr>
              <a:t>maupun</a:t>
            </a:r>
            <a:r>
              <a:rPr lang="en-ID" sz="1600" dirty="0">
                <a:latin typeface="Lato"/>
              </a:rPr>
              <a:t> demand </a:t>
            </a:r>
            <a:r>
              <a:rPr lang="en-ID" sz="1600" dirty="0" err="1">
                <a:latin typeface="Lato"/>
              </a:rPr>
              <a:t>untuk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menstimulus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investasi</a:t>
            </a:r>
            <a:r>
              <a:rPr lang="en-ID" sz="1600" dirty="0">
                <a:latin typeface="Lato"/>
              </a:rPr>
              <a:t> dan </a:t>
            </a:r>
            <a:r>
              <a:rPr lang="en-ID" sz="1600" dirty="0" err="1">
                <a:latin typeface="Lato"/>
              </a:rPr>
              <a:t>penggunaan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kendaraan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listrik</a:t>
            </a:r>
            <a:r>
              <a:rPr lang="en-ID" sz="1600" dirty="0">
                <a:latin typeface="Lato"/>
              </a:rPr>
              <a:t> oleh </a:t>
            </a:r>
            <a:r>
              <a:rPr lang="en-ID" sz="1600" dirty="0" err="1">
                <a:latin typeface="Lato"/>
              </a:rPr>
              <a:t>masyarakat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secara</a:t>
            </a:r>
            <a:r>
              <a:rPr lang="en-ID" sz="1600" dirty="0">
                <a:latin typeface="Lato"/>
              </a:rPr>
              <a:t> </a:t>
            </a:r>
            <a:r>
              <a:rPr lang="en-ID" sz="1600" dirty="0" err="1">
                <a:latin typeface="Lato"/>
              </a:rPr>
              <a:t>luas</a:t>
            </a:r>
            <a:r>
              <a:rPr lang="en-ID" sz="1600" dirty="0">
                <a:latin typeface="Lato"/>
              </a:rPr>
              <a:t>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29F4978-7DEF-4125-8D3D-11D8C2D082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3099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97012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 rot="16200000">
            <a:off x="5805035" y="5777544"/>
            <a:ext cx="461664" cy="5009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Lato"/>
            </a:endParaRPr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733BF7A3-72A5-441D-8F01-58736594ED66}"/>
              </a:ext>
            </a:extLst>
          </p:cNvPr>
          <p:cNvSpPr/>
          <p:nvPr/>
        </p:nvSpPr>
        <p:spPr>
          <a:xfrm rot="16200000">
            <a:off x="10292841" y="5777543"/>
            <a:ext cx="461664" cy="5009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Lato"/>
            </a:endParaRP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9F3794D2-C0CA-44D2-A5FC-BE03A3D60521}"/>
              </a:ext>
            </a:extLst>
          </p:cNvPr>
          <p:cNvSpPr/>
          <p:nvPr/>
        </p:nvSpPr>
        <p:spPr>
          <a:xfrm rot="16200000">
            <a:off x="1317229" y="5777543"/>
            <a:ext cx="461664" cy="50093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Lato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2"/>
            <a:ext cx="12192000" cy="80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b="1" u="sng" dirty="0">
                <a:solidFill>
                  <a:schemeClr val="bg1"/>
                </a:solidFill>
                <a:latin typeface="inherit"/>
              </a:rPr>
              <a:t>PENGUATAN REFORMASI BIROKRASI </a:t>
            </a:r>
          </a:p>
          <a:p>
            <a:pPr algn="ctr"/>
            <a:r>
              <a:rPr lang="en-ID" sz="1400" dirty="0" err="1">
                <a:solidFill>
                  <a:schemeClr val="bg1"/>
                </a:solidFill>
                <a:latin typeface="inherit"/>
              </a:rPr>
              <a:t>Terwujudnya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Birokrasi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Pusat dan Daerah yang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Efisien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,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Kompeten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,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Profesional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, dan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Berintegritas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. </a:t>
            </a:r>
          </a:p>
          <a:p>
            <a:pPr algn="ctr"/>
            <a:r>
              <a:rPr lang="en-ID" sz="1400" dirty="0" err="1">
                <a:solidFill>
                  <a:schemeClr val="bg1"/>
                </a:solidFill>
                <a:latin typeface="inherit"/>
              </a:rPr>
              <a:t>dengan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cara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Perbaikan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Kesejahteraan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,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Tunjangan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dan </a:t>
            </a:r>
            <a:r>
              <a:rPr lang="en-ID" sz="1400" dirty="0" err="1">
                <a:solidFill>
                  <a:schemeClr val="bg1"/>
                </a:solidFill>
                <a:latin typeface="inherit"/>
              </a:rPr>
              <a:t>Remunerasi</a:t>
            </a:r>
            <a:r>
              <a:rPr lang="en-ID" sz="1400" dirty="0">
                <a:solidFill>
                  <a:schemeClr val="bg1"/>
                </a:solidFill>
                <a:latin typeface="inherit"/>
              </a:rPr>
              <a:t> ASN agar </a:t>
            </a:r>
            <a:r>
              <a:rPr lang="en-ID" sz="1400" dirty="0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 </a:t>
            </a:r>
            <a:r>
              <a:rPr lang="en-ID" sz="1400" dirty="0" err="1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Transformasi</a:t>
            </a:r>
            <a:r>
              <a:rPr lang="en-ID" sz="1400" dirty="0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Ekonomi</a:t>
            </a:r>
            <a:r>
              <a:rPr lang="en-ID" sz="1400" dirty="0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Berjalan</a:t>
            </a:r>
            <a:r>
              <a:rPr lang="en-ID" sz="1400" dirty="0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 </a:t>
            </a:r>
            <a:r>
              <a:rPr lang="en-ID" sz="1400" dirty="0" err="1">
                <a:solidFill>
                  <a:schemeClr val="bg1"/>
                </a:solidFill>
                <a:latin typeface="inherit"/>
                <a:sym typeface="Wingdings" panose="05000000000000000000" pitchFamily="2" charset="2"/>
              </a:rPr>
              <a:t>Efektif</a:t>
            </a:r>
            <a:endParaRPr lang="en-ID" sz="1400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51FFF8-99BB-4E53-8DE6-C93A9A01A038}"/>
              </a:ext>
            </a:extLst>
          </p:cNvPr>
          <p:cNvSpPr/>
          <p:nvPr/>
        </p:nvSpPr>
        <p:spPr>
          <a:xfrm>
            <a:off x="176462" y="2548168"/>
            <a:ext cx="2743199" cy="30162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PENDIDIKAN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Kompetensi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Guru dan Tenaga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Kependidikan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m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Distribusi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Guru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Sarana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Prasarana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Pendidikan;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PAUD;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Akses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Semua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Jenjang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Pendidikan;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Sarana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Prasarana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Penunjang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Kegiatan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Pendidikan,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erutama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Di Daerah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Tertinggal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Terluar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Terdepan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Vokasi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d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Pasar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Kerja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Memperkuat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Investasi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antara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lain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m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endukung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Perluasan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Program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Beasiswa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Pemajuan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Kebudayaan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Perguruan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Tinggi Kelas Dunia,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Pengembangan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Riset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Inovasi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B090C-CA37-46F1-90DB-CD60BCFAB033}"/>
              </a:ext>
            </a:extLst>
          </p:cNvPr>
          <p:cNvSpPr/>
          <p:nvPr/>
        </p:nvSpPr>
        <p:spPr>
          <a:xfrm>
            <a:off x="176463" y="1378617"/>
            <a:ext cx="2743199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Rp660,8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atau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20% APBN</a:t>
            </a:r>
            <a:r>
              <a:rPr lang="en-ID" sz="1000" dirty="0">
                <a:solidFill>
                  <a:srgbClr val="333333"/>
                </a:solidFill>
                <a:latin typeface="inherit"/>
              </a:rPr>
              <a:t>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Alokasi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Belanja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Pemerintah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Pusat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Rp237,3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Transfer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Daerah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Rp346,6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dan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Pembiayaan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I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nvestasi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Rp77,0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7EF80F-0712-4287-8F1B-49F8CF4515EF}"/>
              </a:ext>
            </a:extLst>
          </p:cNvPr>
          <p:cNvSpPr txBox="1"/>
          <p:nvPr/>
        </p:nvSpPr>
        <p:spPr>
          <a:xfrm>
            <a:off x="176463" y="978507"/>
            <a:ext cx="2743199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PENDIDIKAN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C13E4C-A207-4D8E-B0F5-B919A4C1F79A}"/>
              </a:ext>
            </a:extLst>
          </p:cNvPr>
          <p:cNvSpPr txBox="1"/>
          <p:nvPr/>
        </p:nvSpPr>
        <p:spPr>
          <a:xfrm>
            <a:off x="2960888" y="978507"/>
            <a:ext cx="2013661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KESEHATAN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2A899B-1A1B-4890-AC12-E41AD171005E}"/>
              </a:ext>
            </a:extLst>
          </p:cNvPr>
          <p:cNvSpPr/>
          <p:nvPr/>
        </p:nvSpPr>
        <p:spPr>
          <a:xfrm>
            <a:off x="2960888" y="1378617"/>
            <a:ext cx="2013661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menghadirkan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SDM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sehat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produktif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kesehatan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direncanakan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Rp186,4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atau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5,6%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APBN.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02F3B0-0B1A-4AC4-85AF-0515C87EE605}"/>
              </a:ext>
            </a:extLst>
          </p:cNvPr>
          <p:cNvSpPr/>
          <p:nvPr/>
        </p:nvSpPr>
        <p:spPr>
          <a:xfrm>
            <a:off x="2960887" y="2240391"/>
            <a:ext cx="2013662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KESEHATAN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Transformasi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Sistem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K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esehatan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Mendorong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berkembangnya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I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ndustri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Farmasi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K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Kompetitif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Meningkatkan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A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kses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Layanan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Primer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Rujukan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Menjamin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tersedianya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Fasilitas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Layanan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kesehatan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andal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dari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hulu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hilir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Mengefektifkan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program JKN,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Mempercepat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enurunan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Prevalensi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Stunting agar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mencapai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14% di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tahun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2024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dilakukan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perluasan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cakupan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seluruh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kabupaten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/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di Indonesia,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sinergi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berbagai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institusi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3612AE-7435-45B0-84B3-B0F76E7A7291}"/>
              </a:ext>
            </a:extLst>
          </p:cNvPr>
          <p:cNvSpPr/>
          <p:nvPr/>
        </p:nvSpPr>
        <p:spPr>
          <a:xfrm>
            <a:off x="3028081" y="4259563"/>
            <a:ext cx="1872001" cy="1079136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1000">
              <a:latin typeface="Lato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A0B53A-B8B6-4005-9B1F-257274A2F698}"/>
              </a:ext>
            </a:extLst>
          </p:cNvPr>
          <p:cNvSpPr txBox="1"/>
          <p:nvPr/>
        </p:nvSpPr>
        <p:spPr>
          <a:xfrm>
            <a:off x="3188079" y="5070444"/>
            <a:ext cx="16033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latin typeface="Lato"/>
              </a:rPr>
              <a:t>Strategi</a:t>
            </a:r>
            <a:r>
              <a:rPr lang="en-US" sz="1000" b="1" dirty="0">
                <a:latin typeface="Lato"/>
              </a:rPr>
              <a:t> </a:t>
            </a:r>
            <a:r>
              <a:rPr lang="en-US" sz="1000" b="1" dirty="0" err="1">
                <a:latin typeface="Lato"/>
              </a:rPr>
              <a:t>Jangka</a:t>
            </a:r>
            <a:r>
              <a:rPr lang="en-US" sz="1000" b="1" dirty="0">
                <a:latin typeface="Lato"/>
              </a:rPr>
              <a:t> </a:t>
            </a:r>
            <a:r>
              <a:rPr lang="en-US" sz="1000" b="1" dirty="0" err="1">
                <a:latin typeface="Lato"/>
              </a:rPr>
              <a:t>Pendek</a:t>
            </a:r>
            <a:endParaRPr lang="en-ID" sz="1000" b="1" dirty="0">
              <a:latin typeface="Lato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FB24DC-A27A-4BAF-A06F-0886D819957C}"/>
              </a:ext>
            </a:extLst>
          </p:cNvPr>
          <p:cNvSpPr txBox="1"/>
          <p:nvPr/>
        </p:nvSpPr>
        <p:spPr>
          <a:xfrm>
            <a:off x="5015775" y="990338"/>
            <a:ext cx="1735914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PERLINDUNGAN SOSIAL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2D722A4-DA0C-410B-BC36-846F42C8053C}"/>
              </a:ext>
            </a:extLst>
          </p:cNvPr>
          <p:cNvSpPr/>
          <p:nvPr/>
        </p:nvSpPr>
        <p:spPr>
          <a:xfrm>
            <a:off x="5015774" y="2866140"/>
            <a:ext cx="1735914" cy="270843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1" dirty="0" err="1">
                <a:solidFill>
                  <a:srgbClr val="333333"/>
                </a:solidFill>
                <a:latin typeface="inherit"/>
              </a:rPr>
              <a:t>R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eformasi</a:t>
            </a:r>
            <a:r>
              <a:rPr lang="en-ID" sz="1000" b="1" dirty="0">
                <a:solidFill>
                  <a:srgbClr val="333333"/>
                </a:solidFill>
                <a:latin typeface="inherit"/>
              </a:rPr>
              <a:t> P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rogram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Penyempurnaan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Sepanjang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Hayat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Adaptif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Subsidi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epat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Sasaran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berbasis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Target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Penerima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Manfaat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Perbaikan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Basis Data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Penerima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Manfaat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antara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lain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Data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Registrasi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Percepatan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enghapusan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Ekstrem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0% pada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tahun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2024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43A586A-7E76-4B14-962D-FD7CA986C6B4}"/>
              </a:ext>
            </a:extLst>
          </p:cNvPr>
          <p:cNvSpPr/>
          <p:nvPr/>
        </p:nvSpPr>
        <p:spPr>
          <a:xfrm>
            <a:off x="5073069" y="4898851"/>
            <a:ext cx="1599095" cy="846771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Lato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6E3087F-0D28-414B-9BE5-BDC9249D348D}"/>
              </a:ext>
            </a:extLst>
          </p:cNvPr>
          <p:cNvSpPr txBox="1"/>
          <p:nvPr/>
        </p:nvSpPr>
        <p:spPr>
          <a:xfrm>
            <a:off x="5110065" y="5512144"/>
            <a:ext cx="16033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>
                <a:latin typeface="Lato"/>
              </a:rPr>
              <a:t>Strategi</a:t>
            </a:r>
            <a:r>
              <a:rPr lang="en-US" sz="1000" b="1" dirty="0">
                <a:latin typeface="Lato"/>
              </a:rPr>
              <a:t> </a:t>
            </a:r>
            <a:r>
              <a:rPr lang="en-US" sz="1000" b="1" dirty="0" err="1">
                <a:latin typeface="Lato"/>
              </a:rPr>
              <a:t>Jangka</a:t>
            </a:r>
            <a:r>
              <a:rPr lang="en-US" sz="1000" b="1" dirty="0">
                <a:latin typeface="Lato"/>
              </a:rPr>
              <a:t> </a:t>
            </a:r>
            <a:r>
              <a:rPr lang="en-US" sz="1000" b="1" dirty="0" err="1">
                <a:latin typeface="Lato"/>
              </a:rPr>
              <a:t>Pendek</a:t>
            </a:r>
            <a:endParaRPr lang="en-ID" sz="1000" b="1" dirty="0">
              <a:latin typeface="Lato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F0B7204-0606-4245-8C23-29910227DEB3}"/>
              </a:ext>
            </a:extLst>
          </p:cNvPr>
          <p:cNvSpPr/>
          <p:nvPr/>
        </p:nvSpPr>
        <p:spPr>
          <a:xfrm>
            <a:off x="6792913" y="2411960"/>
            <a:ext cx="1872000" cy="31701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Penyediaan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Pelayanan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>
                <a:solidFill>
                  <a:srgbClr val="333333"/>
                </a:solidFill>
                <a:latin typeface="inherit"/>
              </a:rPr>
              <a:t>D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asar;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roduktivitas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I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nfrastruktur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Mobilitas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Jaringan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Irigasi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Pembangunan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Bendungan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Saluran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Irigasi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Primer,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Sekunder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Tersier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Penyediaan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Energi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erjangkau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Andal, dan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B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erkelanjutan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A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kses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Teknologi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Komunikasi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Mendukung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royek-Proyek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Strategis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termasuk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embangunan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Ibu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Kota Negara (IKN).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1ACFD3-97A5-421E-A535-111E65AF89DC}"/>
              </a:ext>
            </a:extLst>
          </p:cNvPr>
          <p:cNvSpPr txBox="1"/>
          <p:nvPr/>
        </p:nvSpPr>
        <p:spPr>
          <a:xfrm>
            <a:off x="6792913" y="990338"/>
            <a:ext cx="1872000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INFRASTRUKTUR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FCE9D46-0E6D-40E8-9FCD-D9FA3EE70A9D}"/>
              </a:ext>
            </a:extLst>
          </p:cNvPr>
          <p:cNvSpPr/>
          <p:nvPr/>
        </p:nvSpPr>
        <p:spPr>
          <a:xfrm>
            <a:off x="6792913" y="1393135"/>
            <a:ext cx="18720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mendorong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produktivitas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mobilitas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berkeadilan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infrastrukturdialokasikan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Rp422,7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8FA76B-89A1-41CE-B63E-540FA96A7B33}"/>
              </a:ext>
            </a:extLst>
          </p:cNvPr>
          <p:cNvSpPr txBox="1"/>
          <p:nvPr/>
        </p:nvSpPr>
        <p:spPr>
          <a:xfrm>
            <a:off x="8724138" y="978507"/>
            <a:ext cx="1764000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KETAHANAN PANGAN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C4512DA-22ED-4912-8EF6-69EC8C76DCDC}"/>
              </a:ext>
            </a:extLst>
          </p:cNvPr>
          <p:cNvSpPr/>
          <p:nvPr/>
        </p:nvSpPr>
        <p:spPr>
          <a:xfrm>
            <a:off x="8724138" y="1378617"/>
            <a:ext cx="1764000" cy="86177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Strategi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Lato"/>
              </a:rPr>
              <a:t>T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ransformasi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bidang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Ketahanan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dialokasikan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sebesar</a:t>
            </a:r>
            <a:endParaRPr lang="en-ID" sz="1000" dirty="0">
              <a:solidFill>
                <a:srgbClr val="333333"/>
              </a:solidFill>
              <a:latin typeface="Lato"/>
            </a:endParaRPr>
          </a:p>
          <a:p>
            <a:r>
              <a:rPr lang="en-ID" sz="1000" b="1" i="0" dirty="0">
                <a:solidFill>
                  <a:srgbClr val="333333"/>
                </a:solidFill>
                <a:effectLst/>
                <a:latin typeface="Lato"/>
              </a:rPr>
              <a:t>Rp108,8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Lato"/>
              </a:rPr>
              <a:t>triliun</a:t>
            </a:r>
            <a:r>
              <a:rPr lang="en-ID" sz="1000" b="1" dirty="0">
                <a:solidFill>
                  <a:srgbClr val="333333"/>
                </a:solidFill>
                <a:latin typeface="Lato"/>
              </a:rPr>
              <a:t>.</a:t>
            </a:r>
            <a:endParaRPr lang="en-ID" sz="1000" b="0" i="0" dirty="0">
              <a:solidFill>
                <a:srgbClr val="333333"/>
              </a:solidFill>
              <a:effectLst/>
              <a:latin typeface="Lato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4E364F-3D73-430E-BD59-860BD47CD525}"/>
              </a:ext>
            </a:extLst>
          </p:cNvPr>
          <p:cNvSpPr/>
          <p:nvPr/>
        </p:nvSpPr>
        <p:spPr>
          <a:xfrm>
            <a:off x="8724138" y="2240391"/>
            <a:ext cx="1764000" cy="31700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Strategi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transformasi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Ketahanan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angan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diprioritaskan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: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Ketersediaan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Akses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Stabilisasi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Harga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roduksi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Domestik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Kelembagaan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Petani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Dukungan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Pembiayaan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Usaha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Tani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Percepatan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Pembangunan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Rehabilitasi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Pengembangan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Kawasan </a:t>
            </a:r>
            <a:r>
              <a:rPr lang="en-ID" sz="1000" b="1" i="1" dirty="0">
                <a:solidFill>
                  <a:srgbClr val="333333"/>
                </a:solidFill>
                <a:effectLst/>
                <a:latin typeface="inherit"/>
              </a:rPr>
              <a:t>Food Estate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104775" indent="-10477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Cadangan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Nasional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BC6821-470D-41B0-BC5E-ACC6C913B88A}"/>
              </a:ext>
            </a:extLst>
          </p:cNvPr>
          <p:cNvSpPr/>
          <p:nvPr/>
        </p:nvSpPr>
        <p:spPr>
          <a:xfrm>
            <a:off x="114299" y="6310395"/>
            <a:ext cx="11951368" cy="461665"/>
          </a:xfrm>
          <a:prstGeom prst="rect">
            <a:avLst/>
          </a:prstGeom>
          <a:solidFill>
            <a:schemeClr val="tx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RAPBN 2024 </a:t>
            </a:r>
            <a:r>
              <a:rPr lang="en-ID" sz="1200" i="0" dirty="0" err="1">
                <a:solidFill>
                  <a:schemeClr val="bg1"/>
                </a:solidFill>
                <a:effectLst/>
                <a:latin typeface="inherit"/>
              </a:rPr>
              <a:t>mengusulkan</a:t>
            </a:r>
            <a:r>
              <a:rPr lang="en-ID" sz="1200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dirty="0" err="1">
                <a:solidFill>
                  <a:schemeClr val="bg1"/>
                </a:solidFill>
                <a:latin typeface="inherit"/>
              </a:rPr>
              <a:t>P</a:t>
            </a:r>
            <a:r>
              <a:rPr lang="en-ID" sz="1200" i="0" dirty="0" err="1">
                <a:solidFill>
                  <a:schemeClr val="bg1"/>
                </a:solidFill>
                <a:effectLst/>
                <a:latin typeface="inherit"/>
              </a:rPr>
              <a:t>erbaikan</a:t>
            </a:r>
            <a:r>
              <a:rPr lang="en-ID" sz="1200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i="0" dirty="0" err="1">
                <a:solidFill>
                  <a:schemeClr val="bg1"/>
                </a:solidFill>
                <a:effectLst/>
                <a:latin typeface="inherit"/>
              </a:rPr>
              <a:t>Penghasilan</a:t>
            </a:r>
            <a:r>
              <a:rPr lang="en-ID" sz="1200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i="0" dirty="0" err="1">
                <a:solidFill>
                  <a:schemeClr val="bg1"/>
                </a:solidFill>
                <a:effectLst/>
                <a:latin typeface="inherit"/>
              </a:rPr>
              <a:t>berupa</a:t>
            </a:r>
            <a:r>
              <a:rPr lang="en-ID" sz="1200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1200" b="1" dirty="0" err="1">
                <a:solidFill>
                  <a:schemeClr val="bg1"/>
                </a:solidFill>
                <a:latin typeface="inherit"/>
              </a:rPr>
              <a:t>K</a:t>
            </a:r>
            <a:r>
              <a:rPr lang="en-ID" sz="1200" b="1" i="0" dirty="0" err="1">
                <a:solidFill>
                  <a:schemeClr val="bg1"/>
                </a:solidFill>
                <a:effectLst/>
                <a:latin typeface="inherit"/>
              </a:rPr>
              <a:t>enaikan</a:t>
            </a:r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b="1" i="0" dirty="0" err="1">
                <a:solidFill>
                  <a:schemeClr val="bg1"/>
                </a:solidFill>
                <a:effectLst/>
                <a:latin typeface="inherit"/>
              </a:rPr>
              <a:t>Gaji</a:t>
            </a:r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b="1" i="0" dirty="0" err="1">
                <a:solidFill>
                  <a:schemeClr val="bg1"/>
                </a:solidFill>
                <a:effectLst/>
                <a:latin typeface="inherit"/>
              </a:rPr>
              <a:t>untuk</a:t>
            </a:r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 ASN Pusat dan Daerah/TNI/</a:t>
            </a:r>
            <a:r>
              <a:rPr lang="en-ID" sz="1200" b="1" i="0" dirty="0" err="1">
                <a:solidFill>
                  <a:schemeClr val="bg1"/>
                </a:solidFill>
                <a:effectLst/>
                <a:latin typeface="inherit"/>
              </a:rPr>
              <a:t>Polri</a:t>
            </a:r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en-ID" sz="1200" b="1" i="0" dirty="0" err="1">
                <a:solidFill>
                  <a:schemeClr val="bg1"/>
                </a:solidFill>
                <a:effectLst/>
                <a:latin typeface="inherit"/>
              </a:rPr>
              <a:t>sebesar</a:t>
            </a:r>
            <a:r>
              <a:rPr lang="en-ID" sz="1200" b="1" i="0" dirty="0">
                <a:solidFill>
                  <a:schemeClr val="bg1"/>
                </a:solidFill>
                <a:effectLst/>
                <a:latin typeface="inherit"/>
              </a:rPr>
              <a:t> 8% </a:t>
            </a:r>
          </a:p>
          <a:p>
            <a:pPr algn="ctr"/>
            <a:r>
              <a:rPr lang="en-ID" sz="1200" i="0" dirty="0" err="1">
                <a:solidFill>
                  <a:schemeClr val="bg1"/>
                </a:solidFill>
                <a:effectLst/>
                <a:latin typeface="inherit"/>
              </a:rPr>
              <a:t>untuk</a:t>
            </a:r>
            <a:r>
              <a:rPr lang="en-ID" sz="1200" i="0" dirty="0">
                <a:solidFill>
                  <a:schemeClr val="bg1"/>
                </a:solidFill>
                <a:effectLst/>
                <a:latin typeface="inherit"/>
              </a:rPr>
              <a:t> </a:t>
            </a:r>
            <a:r>
              <a:rPr lang="nn-NO" sz="1200" b="1" dirty="0">
                <a:solidFill>
                  <a:schemeClr val="bg1"/>
                </a:solidFill>
                <a:latin typeface="inherit"/>
              </a:rPr>
              <a:t>meningkatkan Kinerja</a:t>
            </a:r>
            <a:r>
              <a:rPr lang="nn-NO" sz="1200" dirty="0">
                <a:solidFill>
                  <a:schemeClr val="bg1"/>
                </a:solidFill>
                <a:latin typeface="inherit"/>
              </a:rPr>
              <a:t> serta </a:t>
            </a:r>
            <a:r>
              <a:rPr lang="nn-NO" sz="1200" b="1" dirty="0">
                <a:solidFill>
                  <a:schemeClr val="bg1"/>
                </a:solidFill>
                <a:latin typeface="inherit"/>
              </a:rPr>
              <a:t>mengakselerasi Transformasi Ekonomi dan Pembangunan Nasional</a:t>
            </a:r>
            <a:r>
              <a:rPr lang="nn-NO" sz="1200" dirty="0">
                <a:solidFill>
                  <a:schemeClr val="bg1"/>
                </a:solidFill>
                <a:latin typeface="inherit"/>
              </a:rPr>
              <a:t>.</a:t>
            </a:r>
            <a:endParaRPr lang="en-ID" sz="1200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6527EE0-4CB8-4C69-9ADB-CAA671C2D36C}"/>
              </a:ext>
            </a:extLst>
          </p:cNvPr>
          <p:cNvSpPr/>
          <p:nvPr/>
        </p:nvSpPr>
        <p:spPr>
          <a:xfrm>
            <a:off x="64167" y="899263"/>
            <a:ext cx="12051633" cy="48735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latin typeface="Lato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1D48B0-AEEF-4DB5-B72C-C32A51E92CE4}"/>
              </a:ext>
            </a:extLst>
          </p:cNvPr>
          <p:cNvSpPr txBox="1"/>
          <p:nvPr/>
        </p:nvSpPr>
        <p:spPr>
          <a:xfrm>
            <a:off x="10523673" y="996782"/>
            <a:ext cx="1476000" cy="40011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PERTAHANAN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8E8165-83F6-49B6-81B0-9C8DD129FCF2}"/>
              </a:ext>
            </a:extLst>
          </p:cNvPr>
          <p:cNvSpPr/>
          <p:nvPr/>
        </p:nvSpPr>
        <p:spPr>
          <a:xfrm>
            <a:off x="10523674" y="1396892"/>
            <a:ext cx="1476432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1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ertahanan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1" dirty="0" err="1">
                <a:solidFill>
                  <a:srgbClr val="333333"/>
                </a:solidFill>
                <a:latin typeface="inherit"/>
              </a:rPr>
              <a:t>K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eamanan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emenuhan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ALUTSISTA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secara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bertahap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Industri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ertahanan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Dalam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Negeri 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MAJU </a:t>
            </a:r>
            <a:r>
              <a:rPr lang="en-ID" sz="1000" b="1" dirty="0">
                <a:solidFill>
                  <a:srgbClr val="333333"/>
                </a:solidFill>
                <a:latin typeface="inherit"/>
              </a:rPr>
              <a:t>dan MANDIRI</a:t>
            </a:r>
            <a:r>
              <a:rPr lang="en-ID" sz="10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memenuhi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kekuatan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pokok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minimum.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B683816-EC4E-4A90-A130-C652096DA5E2}"/>
              </a:ext>
            </a:extLst>
          </p:cNvPr>
          <p:cNvSpPr txBox="1"/>
          <p:nvPr/>
        </p:nvSpPr>
        <p:spPr>
          <a:xfrm>
            <a:off x="10523674" y="2882033"/>
            <a:ext cx="1476000" cy="55399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NILAI TAMBAH TINGGI</a:t>
            </a: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inherit"/>
              </a:rPr>
              <a:t>EKONOMI</a:t>
            </a:r>
            <a:endParaRPr lang="en-ID" sz="1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0646C34-8DF5-4137-B3BB-55B72E43BF35}"/>
              </a:ext>
            </a:extLst>
          </p:cNvPr>
          <p:cNvSpPr/>
          <p:nvPr/>
        </p:nvSpPr>
        <p:spPr>
          <a:xfrm>
            <a:off x="10523674" y="3429258"/>
            <a:ext cx="1476000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dirty="0" err="1">
                <a:latin typeface="inherit"/>
              </a:rPr>
              <a:t>Hilirisasi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Sumber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Daya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Alam</a:t>
            </a:r>
            <a:r>
              <a:rPr lang="en-ID" sz="1000" dirty="0">
                <a:latin typeface="inherit"/>
              </a:rPr>
              <a:t>.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dirty="0" err="1">
                <a:latin typeface="inherit"/>
              </a:rPr>
              <a:t>Dukungan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Fiskal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telah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diberikan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berupa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insentif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perpajakan</a:t>
            </a:r>
            <a:r>
              <a:rPr lang="en-ID" sz="1000" dirty="0">
                <a:latin typeface="inherit"/>
              </a:rPr>
              <a:t> dan </a:t>
            </a:r>
            <a:r>
              <a:rPr lang="en-ID" sz="1000" dirty="0" err="1">
                <a:latin typeface="inherit"/>
              </a:rPr>
              <a:t>berbagai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insentif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fiskal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lainnya</a:t>
            </a:r>
            <a:r>
              <a:rPr lang="en-ID" sz="1000" dirty="0">
                <a:latin typeface="inherit"/>
              </a:rPr>
              <a:t>. </a:t>
            </a:r>
          </a:p>
          <a:p>
            <a:pPr marL="85725" indent="-85725">
              <a:buFont typeface="Arial" panose="020B0604020202020204" pitchFamily="34" charset="0"/>
              <a:buChar char="•"/>
            </a:pPr>
            <a:r>
              <a:rPr lang="en-ID" sz="1000" dirty="0" err="1">
                <a:latin typeface="inherit"/>
              </a:rPr>
              <a:t>Dukungan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terhadap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pengembangan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Kendaraan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Bermotor</a:t>
            </a:r>
            <a:r>
              <a:rPr lang="en-ID" sz="1000" dirty="0">
                <a:latin typeface="inherit"/>
              </a:rPr>
              <a:t> Listrik </a:t>
            </a:r>
            <a:r>
              <a:rPr lang="en-ID" sz="1000" dirty="0" err="1">
                <a:latin typeface="inherit"/>
              </a:rPr>
              <a:t>Berbasis</a:t>
            </a:r>
            <a:r>
              <a:rPr lang="en-ID" sz="1000" dirty="0">
                <a:latin typeface="inherit"/>
              </a:rPr>
              <a:t> </a:t>
            </a:r>
            <a:r>
              <a:rPr lang="en-ID" sz="1000" dirty="0" err="1">
                <a:latin typeface="inherit"/>
              </a:rPr>
              <a:t>Baterai</a:t>
            </a:r>
            <a:r>
              <a:rPr lang="en-ID" sz="1000" dirty="0">
                <a:latin typeface="inherit"/>
              </a:rPr>
              <a:t> (KBLBB). 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E7FCFEB-9E8F-4CC7-B06C-D1F63BDE5E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5817" y="0"/>
            <a:ext cx="1336182" cy="8043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A45E01ED-1FDE-486D-B06B-11841ED753F7}"/>
              </a:ext>
            </a:extLst>
          </p:cNvPr>
          <p:cNvSpPr/>
          <p:nvPr/>
        </p:nvSpPr>
        <p:spPr>
          <a:xfrm>
            <a:off x="5015775" y="1390899"/>
            <a:ext cx="17352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mempercepat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penurunan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meningkatkan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kesejahteraan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pembangunan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SDM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angka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panjang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memutus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rantai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dialokasikan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Rp493,5 </a:t>
            </a:r>
            <a:r>
              <a:rPr lang="en-ID" sz="10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  <a:endParaRPr lang="en-ID" sz="1000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</p:spTree>
    <p:extLst>
      <p:ext uri="{BB962C8B-B14F-4D97-AF65-F5344CB8AC3E}">
        <p14:creationId xmlns:p14="http://schemas.microsoft.com/office/powerpoint/2010/main" val="756892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55C0866-1E76-41FC-B45E-86AAC1A5BE95}"/>
              </a:ext>
            </a:extLst>
          </p:cNvPr>
          <p:cNvSpPr/>
          <p:nvPr/>
        </p:nvSpPr>
        <p:spPr>
          <a:xfrm>
            <a:off x="9021171" y="896941"/>
            <a:ext cx="2880000" cy="54938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300" b="1" i="0" dirty="0">
                <a:solidFill>
                  <a:srgbClr val="333333"/>
                </a:solidFill>
                <a:effectLst/>
                <a:latin typeface="Lato"/>
              </a:rPr>
              <a:t>KEBIJAKAN FISKAL EKSPANSIF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Pemerintah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tetap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1" dirty="0">
                <a:solidFill>
                  <a:srgbClr val="333333"/>
                </a:solidFill>
                <a:effectLst/>
                <a:latin typeface="Lato"/>
              </a:rPr>
              <a:t>prudent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inovatif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berkelanjutan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Pengembangan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skema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KPBU,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termasuk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penguatan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BUMN, BLU, Lembaga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Pengelola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dan Badan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Penugasan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Khusus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efektivitas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khususnya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kepada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BUMN dan BLU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diarahkan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penyelesaian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infrastruktur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strategis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Pusat dan Daerah,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sinergi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belanja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akses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bagi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masyarakat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berpenghasilan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rendah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UMKM, dan Ultra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Mikro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Pemanfaatan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Saldo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Anggaran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Lebih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stabilitas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antisipasi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ketidakpastian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pengelolaan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manajemen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kas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integratif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bantalan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fiskal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andal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efisien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nl-NL" sz="2800" b="1" dirty="0">
                <a:solidFill>
                  <a:schemeClr val="bg1"/>
                </a:solidFill>
                <a:latin typeface="Lato"/>
              </a:rPr>
              <a:t>Kebijakan Fiskal: TKD, Pajak, PNBP, Ekspansif</a:t>
            </a:r>
            <a:endParaRPr lang="en-ID" sz="2800" b="1" dirty="0">
              <a:solidFill>
                <a:schemeClr val="bg1"/>
              </a:solidFill>
              <a:latin typeface="Lato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133C7-B862-453A-B3FE-24CFA39AF3D9}"/>
              </a:ext>
            </a:extLst>
          </p:cNvPr>
          <p:cNvSpPr/>
          <p:nvPr/>
        </p:nvSpPr>
        <p:spPr>
          <a:xfrm>
            <a:off x="113614" y="896941"/>
            <a:ext cx="2880000" cy="52937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300" b="1" i="0" dirty="0">
                <a:solidFill>
                  <a:srgbClr val="333333"/>
                </a:solidFill>
                <a:effectLst/>
                <a:latin typeface="Lato"/>
              </a:rPr>
              <a:t>TRANSFER KE DAERAH (TKD)</a:t>
            </a:r>
            <a:endParaRPr lang="en-ID" sz="1300" b="0" i="0" dirty="0">
              <a:solidFill>
                <a:srgbClr val="333333"/>
              </a:solidFill>
              <a:effectLst/>
              <a:latin typeface="Lato"/>
            </a:endParaRPr>
          </a:p>
          <a:p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Kebijakan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Transfer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k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Daerah (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sinergi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Pusat dan Daerah)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d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iarahkan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s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emakin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b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erkualitas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m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emberi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Manfaat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Nyata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b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agi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Masyarakat,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langkah-langkah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sebagai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berikut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dirty="0" err="1">
                <a:solidFill>
                  <a:srgbClr val="333333"/>
                </a:solidFill>
                <a:latin typeface="Lato"/>
              </a:rPr>
              <a:t>H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armonisasi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Belanja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Pusat dan Daerah,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t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erutama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mpaya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mendukung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Program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Prioritas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Nasional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t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ermasuk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Transformasi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Mempertajam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Pengelolaan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Penggunaan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Transfer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Daerah,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terutama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u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meningkatkan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Kualitas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Pelayanan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Publik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Pembangunan Daerah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Inklusif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Meningkatkan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Kemandirian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Fiskal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Daerah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m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elalui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Penguatan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Daerah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d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engan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t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etap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Iklim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Kemudahan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Berusaha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Serta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Mendorong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Pembiayaan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Daerah </a:t>
            </a:r>
            <a:r>
              <a:rPr lang="en-ID" sz="1300" dirty="0" err="1">
                <a:solidFill>
                  <a:srgbClr val="333333"/>
                </a:solidFill>
                <a:latin typeface="Lato"/>
              </a:rPr>
              <a:t>s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ebagai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Sumber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Pendanaan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dirty="0">
                <a:solidFill>
                  <a:srgbClr val="333333"/>
                </a:solidFill>
                <a:latin typeface="Lato"/>
              </a:rPr>
              <a:t>d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i APBD.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44D86E-BA65-45C2-B032-FB33A34E8DBF}"/>
              </a:ext>
            </a:extLst>
          </p:cNvPr>
          <p:cNvSpPr/>
          <p:nvPr/>
        </p:nvSpPr>
        <p:spPr>
          <a:xfrm>
            <a:off x="3082800" y="896941"/>
            <a:ext cx="2880000" cy="469359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300" b="1" i="0" dirty="0">
                <a:solidFill>
                  <a:srgbClr val="333333"/>
                </a:solidFill>
                <a:effectLst/>
                <a:latin typeface="Lato"/>
              </a:rPr>
              <a:t>OPTIMALISASI PENERIMAAN PERPAJAKAN</a:t>
            </a:r>
            <a:endParaRPr lang="en-ID" sz="1300" b="0" i="0" dirty="0">
              <a:solidFill>
                <a:srgbClr val="333333"/>
              </a:solidFill>
              <a:effectLst/>
              <a:latin typeface="Lato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Pertama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efektivitas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reformasi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perluasan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basis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pajak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kepatuhan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penggalian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potensi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Kedua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implementasi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sistem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inti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perbaikan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tata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kelola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administrasi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Ketiga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implementasi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Nomor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Induk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Kependudukan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(NIK)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sebagai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Nomor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Pokok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Wajib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Pajak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(NPWP)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dalam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rangka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meningkatkan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rasio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Keempat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pemberian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berbagai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insentif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perpajakan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tepat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terukur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diharapkan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mampu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mendorong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percepatan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pemulihan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daya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saing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nasional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memacu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transformasi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B733357-5C72-4705-9B82-C9F128146A5A}"/>
              </a:ext>
            </a:extLst>
          </p:cNvPr>
          <p:cNvSpPr/>
          <p:nvPr/>
        </p:nvSpPr>
        <p:spPr>
          <a:xfrm>
            <a:off x="6051986" y="896941"/>
            <a:ext cx="2880000" cy="2492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300" b="1" i="0" dirty="0">
                <a:solidFill>
                  <a:srgbClr val="333333"/>
                </a:solidFill>
                <a:effectLst/>
                <a:latin typeface="Lato"/>
              </a:rPr>
              <a:t>UPAYA PENINGKATAN PNBP</a:t>
            </a:r>
          </a:p>
          <a:p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Dilakukan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perbaikan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proses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perencanaan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pelaporan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Menggunakan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informasi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terintegrasi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Penguatan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tata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kelola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pengawasan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Optimalisasi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pengelolaan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aset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sumber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daya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alam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Mendorong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inovasi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layanan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dengan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tetap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menjaga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kualitas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keterjangkauan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300" b="0" i="0" dirty="0" err="1">
                <a:solidFill>
                  <a:srgbClr val="333333"/>
                </a:solidFill>
                <a:effectLst/>
                <a:latin typeface="Lato"/>
              </a:rPr>
              <a:t>layanan</a:t>
            </a:r>
            <a:r>
              <a:rPr lang="en-ID" sz="13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0815953-B125-4DE0-A79F-8F9EB72AE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6" y="0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4774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rrow: Left-Right 19">
            <a:extLst>
              <a:ext uri="{FF2B5EF4-FFF2-40B4-BE49-F238E27FC236}">
                <a16:creationId xmlns:a16="http://schemas.microsoft.com/office/drawing/2014/main" id="{9C2FEB03-58AE-47B3-ABF8-2EBD8BAB345D}"/>
              </a:ext>
            </a:extLst>
          </p:cNvPr>
          <p:cNvSpPr/>
          <p:nvPr/>
        </p:nvSpPr>
        <p:spPr>
          <a:xfrm>
            <a:off x="4072296" y="2707105"/>
            <a:ext cx="3625459" cy="386629"/>
          </a:xfrm>
          <a:prstGeom prst="left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5873E912-893D-4CA8-8B83-39CBCF0BE613}"/>
              </a:ext>
            </a:extLst>
          </p:cNvPr>
          <p:cNvSpPr/>
          <p:nvPr/>
        </p:nvSpPr>
        <p:spPr>
          <a:xfrm>
            <a:off x="5654841" y="2179483"/>
            <a:ext cx="493297" cy="1441097"/>
          </a:xfrm>
          <a:prstGeom prst="up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nl-NL" sz="2400" b="1" dirty="0">
                <a:solidFill>
                  <a:schemeClr val="bg1"/>
                </a:solidFill>
                <a:latin typeface="Lato"/>
              </a:rPr>
              <a:t>KEBIJAKAN APBN TAHUN 2024</a:t>
            </a:r>
          </a:p>
          <a:p>
            <a:pPr algn="ctr"/>
            <a:r>
              <a:rPr lang="nl-NL" sz="2000" b="1" dirty="0">
                <a:solidFill>
                  <a:schemeClr val="bg1"/>
                </a:solidFill>
                <a:latin typeface="Lato"/>
              </a:rPr>
              <a:t>“Mempercepat Transformasi Ekonomi yang Inklusif dan Berkelanjutan”.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98B619-F731-4A15-88BA-B36F926F182D}"/>
              </a:ext>
            </a:extLst>
          </p:cNvPr>
          <p:cNvGrpSpPr/>
          <p:nvPr/>
        </p:nvGrpSpPr>
        <p:grpSpPr>
          <a:xfrm>
            <a:off x="171076" y="1252527"/>
            <a:ext cx="3901222" cy="4924425"/>
            <a:chOff x="879325" y="1386946"/>
            <a:chExt cx="3901222" cy="4924425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57C5354-55AB-4544-9E27-72852223C9A4}"/>
                </a:ext>
              </a:extLst>
            </p:cNvPr>
            <p:cNvSpPr/>
            <p:nvPr/>
          </p:nvSpPr>
          <p:spPr>
            <a:xfrm>
              <a:off x="879325" y="1787056"/>
              <a:ext cx="3901222" cy="452431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Pendapatan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Negara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direncanakan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i="0" dirty="0">
                  <a:solidFill>
                    <a:srgbClr val="333333"/>
                  </a:solidFill>
                  <a:effectLst/>
                  <a:latin typeface="Lato"/>
                </a:rPr>
                <a:t>Rp2.781,3 </a:t>
              </a:r>
              <a:r>
                <a:rPr lang="en-ID" sz="160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, yang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terdiri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dari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:</a:t>
              </a:r>
            </a:p>
            <a:p>
              <a:pPr marL="450850" lvl="2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Penerimaan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Perpajakan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Rp2.307,9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dan</a:t>
              </a:r>
            </a:p>
            <a:p>
              <a:pPr marL="450850" lvl="2" indent="-1778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PNBP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Rp473,0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,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serta</a:t>
              </a:r>
              <a:endParaRPr lang="en-ID" sz="1600" b="0" i="0" dirty="0">
                <a:solidFill>
                  <a:srgbClr val="333333"/>
                </a:solidFill>
                <a:effectLst/>
                <a:latin typeface="Lato"/>
              </a:endParaRPr>
            </a:p>
            <a:p>
              <a:pPr marL="450850" lvl="2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Hibah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Rp0,4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.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Belanja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Negara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dialokasikan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Rp3.304,1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yang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terdiri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dari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;</a:t>
              </a:r>
            </a:p>
            <a:p>
              <a:pPr marL="450850" lvl="1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Belanja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Pemerintah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Pusat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Rp2.446,5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dan</a:t>
              </a:r>
            </a:p>
            <a:p>
              <a:pPr marL="450850" lvl="1" indent="-1778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Transfer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ke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Daerah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Rp857,6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.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Keseimbangan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Primer </a:t>
              </a:r>
              <a:r>
                <a:rPr lang="en-ID" sz="1600" dirty="0" err="1">
                  <a:solidFill>
                    <a:srgbClr val="333333"/>
                  </a:solidFill>
                  <a:latin typeface="Lato"/>
                </a:rPr>
                <a:t>N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egatif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Rp25,5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didorong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bergerak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menuju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positif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.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Defisit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anggaran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2,29% PDB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atau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sebesar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Rp522,8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triliun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C096981-98F7-49D3-9AA4-FC9CD1E163FC}"/>
                </a:ext>
              </a:extLst>
            </p:cNvPr>
            <p:cNvSpPr txBox="1"/>
            <p:nvPr/>
          </p:nvSpPr>
          <p:spPr>
            <a:xfrm>
              <a:off x="879325" y="1386946"/>
              <a:ext cx="3901222" cy="40011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POSTUR R-APBN 2024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ADC29E3-75CC-4ADA-877E-A847DC09FB38}"/>
              </a:ext>
            </a:extLst>
          </p:cNvPr>
          <p:cNvGrpSpPr/>
          <p:nvPr/>
        </p:nvGrpSpPr>
        <p:grpSpPr>
          <a:xfrm>
            <a:off x="7697757" y="1063222"/>
            <a:ext cx="4173940" cy="5162168"/>
            <a:chOff x="6363089" y="1457765"/>
            <a:chExt cx="4949588" cy="434045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EB21BB82-F24C-4AB0-BCAF-5B7599347933}"/>
                </a:ext>
              </a:extLst>
            </p:cNvPr>
            <p:cNvSpPr/>
            <p:nvPr/>
          </p:nvSpPr>
          <p:spPr>
            <a:xfrm>
              <a:off x="6363089" y="1787056"/>
              <a:ext cx="4949586" cy="401116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Dengan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pengelolaan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fiskal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yang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kuat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,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disertai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dengan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efektivitas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dalam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mendorong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1" dirty="0" err="1">
                  <a:solidFill>
                    <a:srgbClr val="333333"/>
                  </a:solidFill>
                  <a:latin typeface="Lato"/>
                </a:rPr>
                <a:t>T</a:t>
              </a:r>
              <a:r>
                <a:rPr lang="en-ID" sz="1600" b="1" i="0" dirty="0" err="1">
                  <a:solidFill>
                    <a:srgbClr val="333333"/>
                  </a:solidFill>
                  <a:effectLst/>
                  <a:latin typeface="Lato"/>
                </a:rPr>
                <a:t>ransformasi</a:t>
              </a:r>
              <a:r>
                <a:rPr lang="en-ID" sz="1600" b="1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1" i="0" dirty="0" err="1">
                  <a:solidFill>
                    <a:srgbClr val="333333"/>
                  </a:solidFill>
                  <a:effectLst/>
                  <a:latin typeface="Lato"/>
                </a:rPr>
                <a:t>Ekonomi</a:t>
              </a:r>
              <a:r>
                <a:rPr lang="en-ID" sz="1600" b="1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dan </a:t>
              </a:r>
              <a:r>
                <a:rPr lang="en-ID" sz="1600" b="1" dirty="0" err="1">
                  <a:solidFill>
                    <a:srgbClr val="333333"/>
                  </a:solidFill>
                  <a:latin typeface="Lato"/>
                </a:rPr>
                <a:t>P</a:t>
              </a:r>
              <a:r>
                <a:rPr lang="en-ID" sz="1600" b="1" i="0" dirty="0" err="1">
                  <a:solidFill>
                    <a:srgbClr val="333333"/>
                  </a:solidFill>
                  <a:effectLst/>
                  <a:latin typeface="Lato"/>
                </a:rPr>
                <a:t>erbaikan</a:t>
              </a:r>
              <a:r>
                <a:rPr lang="en-ID" sz="1600" b="1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1" i="0" dirty="0" err="1">
                  <a:solidFill>
                    <a:srgbClr val="333333"/>
                  </a:solidFill>
                  <a:effectLst/>
                  <a:latin typeface="Lato"/>
                </a:rPr>
                <a:t>Kesejahteraan</a:t>
              </a:r>
              <a:r>
                <a:rPr lang="en-ID" sz="1600" b="1" i="0" dirty="0">
                  <a:solidFill>
                    <a:srgbClr val="333333"/>
                  </a:solidFill>
                  <a:effectLst/>
                  <a:latin typeface="Lato"/>
                </a:rPr>
                <a:t> Rakyat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,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maka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Tingkat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Pengangguran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Terbuka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tahun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2024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diharapkan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dapat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ditekan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dalam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kisaran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5,0%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hingga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5,7%;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Angka </a:t>
              </a:r>
              <a:r>
                <a:rPr lang="en-ID" sz="1600" dirty="0" err="1">
                  <a:solidFill>
                    <a:srgbClr val="333333"/>
                  </a:solidFill>
                  <a:latin typeface="Lato"/>
                </a:rPr>
                <a:t>K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emiskinan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dalam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rentang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6,5%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hingga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7,5%;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Rasio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dirty="0">
                  <a:solidFill>
                    <a:srgbClr val="333333"/>
                  </a:solidFill>
                  <a:latin typeface="Lato"/>
                </a:rPr>
                <a:t>G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ini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dalam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kisaran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0,374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hingga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0,377;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Indeks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Pembangunan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Manusia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(IPM)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dalam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rentang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73,99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hingga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74,02;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Nilai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Tukar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Petani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(NTP)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ditingkatkan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untuk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mencapai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kisaran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105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sampai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dengan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108;</a:t>
              </a:r>
            </a:p>
            <a:p>
              <a:pPr marL="273050" indent="-190500">
                <a:buFont typeface="Arial" panose="020B0604020202020204" pitchFamily="34" charset="0"/>
                <a:buChar char="•"/>
              </a:pP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Nilai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Tukar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Nelayan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(NTN) juga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ditingkatkan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untuk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mencapai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kisaran107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sampai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</a:t>
              </a:r>
              <a:r>
                <a:rPr lang="en-ID" sz="1600" b="0" i="0" dirty="0" err="1">
                  <a:solidFill>
                    <a:srgbClr val="333333"/>
                  </a:solidFill>
                  <a:effectLst/>
                  <a:latin typeface="Lato"/>
                </a:rPr>
                <a:t>dengan</a:t>
              </a:r>
              <a:r>
                <a:rPr lang="en-ID" sz="1600" b="0" i="0" dirty="0">
                  <a:solidFill>
                    <a:srgbClr val="333333"/>
                  </a:solidFill>
                  <a:effectLst/>
                  <a:latin typeface="Lato"/>
                </a:rPr>
                <a:t> 110.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05AC59-C80A-4372-8358-95FEB1285025}"/>
                </a:ext>
              </a:extLst>
            </p:cNvPr>
            <p:cNvSpPr txBox="1"/>
            <p:nvPr/>
          </p:nvSpPr>
          <p:spPr>
            <a:xfrm>
              <a:off x="6363089" y="1457765"/>
              <a:ext cx="4949588" cy="33296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HARAPAN 2024</a:t>
              </a: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623B0315-5FA3-439F-BA84-255B2FF08CF3}"/>
              </a:ext>
            </a:extLst>
          </p:cNvPr>
          <p:cNvSpPr/>
          <p:nvPr/>
        </p:nvSpPr>
        <p:spPr>
          <a:xfrm>
            <a:off x="4403108" y="2570576"/>
            <a:ext cx="2963839" cy="70788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000" b="1" dirty="0">
                <a:solidFill>
                  <a:schemeClr val="bg1"/>
                </a:solidFill>
                <a:latin typeface="Lato"/>
              </a:rPr>
              <a:t>KEBIJAKAN APBN TAHUN 2024</a:t>
            </a:r>
          </a:p>
          <a:p>
            <a:pPr algn="ctr"/>
            <a:r>
              <a:rPr lang="en-ID" sz="1000" dirty="0">
                <a:solidFill>
                  <a:schemeClr val="bg1"/>
                </a:solidFill>
                <a:latin typeface="Lato"/>
              </a:rPr>
              <a:t>“</a:t>
            </a:r>
            <a:r>
              <a:rPr lang="en-ID" sz="1000" dirty="0" err="1">
                <a:solidFill>
                  <a:schemeClr val="bg1"/>
                </a:solidFill>
                <a:latin typeface="Lato"/>
              </a:rPr>
              <a:t>Mempercepat</a:t>
            </a:r>
            <a:r>
              <a:rPr lang="en-ID" sz="1000" dirty="0">
                <a:solidFill>
                  <a:schemeClr val="bg1"/>
                </a:solidFill>
                <a:latin typeface="Lato"/>
              </a:rPr>
              <a:t> </a:t>
            </a:r>
          </a:p>
          <a:p>
            <a:pPr algn="ctr"/>
            <a:r>
              <a:rPr lang="en-ID" sz="1000" dirty="0" err="1">
                <a:solidFill>
                  <a:schemeClr val="bg1"/>
                </a:solidFill>
                <a:latin typeface="Lato"/>
              </a:rPr>
              <a:t>Transformasi</a:t>
            </a:r>
            <a:r>
              <a:rPr lang="en-ID" sz="1000" dirty="0">
                <a:solidFill>
                  <a:schemeClr val="bg1"/>
                </a:solidFill>
                <a:latin typeface="Lato"/>
              </a:rPr>
              <a:t> </a:t>
            </a:r>
            <a:r>
              <a:rPr lang="en-ID" sz="1000" dirty="0" err="1">
                <a:solidFill>
                  <a:schemeClr val="bg1"/>
                </a:solidFill>
                <a:latin typeface="Lato"/>
              </a:rPr>
              <a:t>Ekonomi</a:t>
            </a:r>
            <a:endParaRPr lang="en-ID" sz="1000" dirty="0">
              <a:solidFill>
                <a:schemeClr val="bg1"/>
              </a:solidFill>
              <a:latin typeface="Lato"/>
            </a:endParaRPr>
          </a:p>
          <a:p>
            <a:pPr algn="ctr"/>
            <a:r>
              <a:rPr lang="en-ID" sz="1000" dirty="0">
                <a:solidFill>
                  <a:schemeClr val="bg1"/>
                </a:solidFill>
                <a:latin typeface="Lato"/>
              </a:rPr>
              <a:t>yang </a:t>
            </a:r>
            <a:r>
              <a:rPr lang="en-ID" sz="1000" dirty="0" err="1">
                <a:solidFill>
                  <a:schemeClr val="bg1"/>
                </a:solidFill>
                <a:latin typeface="Lato"/>
              </a:rPr>
              <a:t>Inklusif</a:t>
            </a:r>
            <a:r>
              <a:rPr lang="en-ID" sz="1000" dirty="0">
                <a:solidFill>
                  <a:schemeClr val="bg1"/>
                </a:solidFill>
                <a:latin typeface="Lato"/>
              </a:rPr>
              <a:t> dan </a:t>
            </a:r>
            <a:r>
              <a:rPr lang="en-ID" sz="1000" dirty="0" err="1">
                <a:solidFill>
                  <a:schemeClr val="bg1"/>
                </a:solidFill>
                <a:latin typeface="Lato"/>
              </a:rPr>
              <a:t>Berkelanjutan</a:t>
            </a:r>
            <a:r>
              <a:rPr lang="en-ID" sz="1000" dirty="0">
                <a:solidFill>
                  <a:schemeClr val="bg1"/>
                </a:solidFill>
                <a:latin typeface="Lato"/>
              </a:rPr>
              <a:t>”.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FB9D7D-BADA-4B30-AC35-032D51D50090}"/>
              </a:ext>
            </a:extLst>
          </p:cNvPr>
          <p:cNvSpPr/>
          <p:nvPr/>
        </p:nvSpPr>
        <p:spPr>
          <a:xfrm>
            <a:off x="4403107" y="3620580"/>
            <a:ext cx="2963839" cy="301621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2.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Strategi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 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Lato"/>
              </a:rPr>
              <a:t>JANGKA MENENGAH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: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000" dirty="0" err="1">
                <a:solidFill>
                  <a:srgbClr val="333333"/>
                </a:solidFill>
                <a:latin typeface="Lato"/>
              </a:rPr>
              <a:t>M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ewujudkan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SDM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unggul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produktif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inovatif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sejahtera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berdaya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saing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kualitas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pendidikan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sistem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kesehatan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reformasi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sistem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perlindungan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sosial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termasuk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penguatan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perlindungan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pekerja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migran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Indonesia.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Akselerasi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pembangunan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infrastruktur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pendukung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transformasi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khususnya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infrastruktur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bidang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energi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konektivitas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serta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Teknologi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Informasi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Komunikasi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Pemantapan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implementasi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reformasi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birokrasi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dan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simplifikasi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regulasi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Meningkatkan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aktivitas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yang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bernilai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tambah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tinggi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,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melalui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hilirisasi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sumber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daya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alam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Mendorong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pengembangan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hijau</a:t>
            </a:r>
            <a:endParaRPr lang="en-ID" sz="1000" b="0" i="0" dirty="0">
              <a:solidFill>
                <a:srgbClr val="333333"/>
              </a:solidFill>
              <a:effectLst/>
              <a:latin typeface="Lato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FF77C6B-555B-4BCA-B0CF-717A4362C4B5}"/>
              </a:ext>
            </a:extLst>
          </p:cNvPr>
          <p:cNvSpPr/>
          <p:nvPr/>
        </p:nvSpPr>
        <p:spPr>
          <a:xfrm>
            <a:off x="4403107" y="1163820"/>
            <a:ext cx="2963839" cy="1015663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marL="176213" indent="-165100">
              <a:buFont typeface="+mj-lt"/>
              <a:buAutoNum type="arabicPeriod"/>
              <a:tabLst>
                <a:tab pos="177800" algn="l"/>
              </a:tabLst>
            </a:pPr>
            <a:r>
              <a:rPr lang="en-ID" sz="1000" b="0" i="0" dirty="0" err="1">
                <a:solidFill>
                  <a:srgbClr val="333333"/>
                </a:solidFill>
                <a:effectLst/>
                <a:latin typeface="Lato"/>
              </a:rPr>
              <a:t>Strategi</a:t>
            </a:r>
            <a:r>
              <a:rPr lang="en-ID" sz="1000" b="0" i="0" dirty="0">
                <a:solidFill>
                  <a:srgbClr val="333333"/>
                </a:solidFill>
                <a:effectLst/>
                <a:latin typeface="Lato"/>
              </a:rPr>
              <a:t> </a:t>
            </a:r>
            <a:r>
              <a:rPr lang="en-ID" sz="1000" b="1" i="0" dirty="0">
                <a:solidFill>
                  <a:srgbClr val="333333"/>
                </a:solidFill>
                <a:effectLst/>
                <a:latin typeface="Lato"/>
              </a:rPr>
              <a:t>JANGKA PENDEK</a:t>
            </a:r>
            <a:r>
              <a:rPr lang="en-ID" sz="1000" dirty="0">
                <a:solidFill>
                  <a:srgbClr val="333333"/>
                </a:solidFill>
                <a:latin typeface="Lato"/>
              </a:rPr>
              <a:t>;</a:t>
            </a:r>
            <a:endParaRPr lang="en-ID" sz="1000" b="0" i="0" dirty="0">
              <a:solidFill>
                <a:srgbClr val="333333"/>
              </a:solidFill>
              <a:effectLst/>
              <a:latin typeface="Lato"/>
            </a:endParaRP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Mempercepat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Penghapusan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Kemiskinan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Ekstrem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,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Penurunan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Prevalensi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Stunting,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Pengendalian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Inflasi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, dan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Peningkatan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sz="1000" i="0" dirty="0" err="1">
                <a:solidFill>
                  <a:srgbClr val="333333"/>
                </a:solidFill>
                <a:effectLst/>
                <a:latin typeface="Lato"/>
              </a:rPr>
              <a:t>Investasi</a:t>
            </a:r>
            <a:r>
              <a:rPr lang="en-ID" sz="1000" i="0" dirty="0">
                <a:solidFill>
                  <a:srgbClr val="333333"/>
                </a:solidFill>
                <a:effectLst/>
                <a:latin typeface="Lato"/>
              </a:rPr>
              <a:t>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9F0DE81A-7656-4BC1-9066-FCF47A036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6" y="0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09642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1ABA9F7-8870-47BB-9738-0B76CF0A3D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9B1B24-2E73-4091-A0F7-8AFBC878C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250675"/>
            <a:ext cx="2620370" cy="607324"/>
          </a:xfrm>
        </p:spPr>
        <p:txBody>
          <a:bodyPr>
            <a:normAutofit/>
          </a:bodyPr>
          <a:lstStyle/>
          <a:p>
            <a:r>
              <a:rPr lang="en-US" sz="1800" i="1" u="sng" dirty="0">
                <a:solidFill>
                  <a:schemeClr val="bg1"/>
                </a:solidFill>
              </a:rPr>
              <a:t>andy.tono@unpad.ac.id</a:t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>0811209907</a:t>
            </a:r>
            <a:endParaRPr lang="en-ID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8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F329793F-836F-48CD-88B7-C820875E5EA2}"/>
              </a:ext>
            </a:extLst>
          </p:cNvPr>
          <p:cNvSpPr/>
          <p:nvPr/>
        </p:nvSpPr>
        <p:spPr>
          <a:xfrm>
            <a:off x="24571" y="3213206"/>
            <a:ext cx="2101791" cy="156966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ID" sz="1200" b="1" dirty="0">
                <a:latin typeface="inherit"/>
              </a:rPr>
              <a:t>TANTANGAN NASIONAL:</a:t>
            </a:r>
          </a:p>
          <a:p>
            <a:r>
              <a:rPr lang="en-ID" sz="1200" dirty="0" err="1">
                <a:latin typeface="inherit"/>
              </a:rPr>
              <a:t>Kualitas</a:t>
            </a:r>
            <a:r>
              <a:rPr lang="en-ID" sz="1200" dirty="0">
                <a:latin typeface="inherit"/>
              </a:rPr>
              <a:t> SDM Indonesia, </a:t>
            </a:r>
            <a:r>
              <a:rPr lang="en-ID" sz="1200" dirty="0" err="1">
                <a:latin typeface="inherit"/>
              </a:rPr>
              <a:t>Reformasi</a:t>
            </a:r>
            <a:r>
              <a:rPr lang="en-ID" sz="1200" dirty="0">
                <a:latin typeface="inherit"/>
              </a:rPr>
              <a:t> Pendidikan, </a:t>
            </a:r>
            <a:r>
              <a:rPr lang="en-ID" sz="1200" dirty="0" err="1">
                <a:latin typeface="inherit"/>
              </a:rPr>
              <a:t>Sistem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Kesehatan</a:t>
            </a:r>
            <a:r>
              <a:rPr lang="en-ID" sz="1200" dirty="0">
                <a:latin typeface="inherit"/>
              </a:rPr>
              <a:t>, </a:t>
            </a:r>
            <a:r>
              <a:rPr lang="en-ID" sz="1200" dirty="0" err="1">
                <a:latin typeface="inherit"/>
              </a:rPr>
              <a:t>Jaring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Pengaman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Sosial</a:t>
            </a:r>
            <a:r>
              <a:rPr lang="en-ID" sz="1200" dirty="0">
                <a:latin typeface="inherit"/>
              </a:rPr>
              <a:t>, </a:t>
            </a:r>
            <a:r>
              <a:rPr lang="en-ID" sz="1200" dirty="0" err="1">
                <a:latin typeface="inherit"/>
              </a:rPr>
              <a:t>Kemiskinan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Ekstrim</a:t>
            </a:r>
            <a:r>
              <a:rPr lang="en-ID" sz="1200" dirty="0">
                <a:latin typeface="inherit"/>
              </a:rPr>
              <a:t>, Stunting, Pembangunan Daerah 3T, </a:t>
            </a:r>
            <a:r>
              <a:rPr lang="en-ID" sz="1200" dirty="0" err="1">
                <a:solidFill>
                  <a:srgbClr val="333333"/>
                </a:solidFill>
                <a:latin typeface="inherit"/>
              </a:rPr>
              <a:t>Pemilu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 dan </a:t>
            </a:r>
            <a:r>
              <a:rPr lang="en-ID" sz="1200" dirty="0" err="1">
                <a:solidFill>
                  <a:srgbClr val="333333"/>
                </a:solidFill>
                <a:latin typeface="inherit"/>
              </a:rPr>
              <a:t>Pilkada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 </a:t>
            </a:r>
            <a:r>
              <a:rPr lang="en-ID" sz="1200" dirty="0" err="1">
                <a:solidFill>
                  <a:srgbClr val="333333"/>
                </a:solidFill>
                <a:latin typeface="inherit"/>
              </a:rPr>
              <a:t>Serentak</a:t>
            </a:r>
            <a:r>
              <a:rPr lang="en-ID" sz="1200" dirty="0">
                <a:solidFill>
                  <a:srgbClr val="333333"/>
                </a:solidFill>
                <a:latin typeface="inherit"/>
              </a:rPr>
              <a:t> 2024.</a:t>
            </a:r>
            <a:endParaRPr lang="en-ID" sz="1200" i="1" dirty="0">
              <a:latin typeface="inherit"/>
            </a:endParaRP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018E7A2-00C4-423A-B011-8D0A68693D87}"/>
              </a:ext>
            </a:extLst>
          </p:cNvPr>
          <p:cNvCxnSpPr/>
          <p:nvPr/>
        </p:nvCxnSpPr>
        <p:spPr>
          <a:xfrm>
            <a:off x="5998809" y="601738"/>
            <a:ext cx="0" cy="61200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0"/>
            <a:ext cx="12192000" cy="44653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400" b="1" dirty="0">
                <a:solidFill>
                  <a:schemeClr val="bg1"/>
                </a:solidFill>
              </a:rPr>
              <a:t>PERAN APBN 2024: MERESPON ANCAMAN DAN TANTANGAN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1E424B-77FB-48C3-BA72-6DF848EB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7890" y="-9287"/>
            <a:ext cx="741601" cy="446400"/>
          </a:xfrm>
          <a:prstGeom prst="rect">
            <a:avLst/>
          </a:prstGeom>
          <a:ln>
            <a:solidFill>
              <a:schemeClr val="tx1"/>
            </a:solidFill>
          </a:ln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53E3F825-B46B-474E-AB97-98A2FB93BA1C}"/>
              </a:ext>
            </a:extLst>
          </p:cNvPr>
          <p:cNvGrpSpPr/>
          <p:nvPr/>
        </p:nvGrpSpPr>
        <p:grpSpPr>
          <a:xfrm>
            <a:off x="296342" y="4972536"/>
            <a:ext cx="2700000" cy="1477328"/>
            <a:chOff x="234937" y="4226510"/>
            <a:chExt cx="2700000" cy="1477328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02C61B7C-B732-465A-B949-19180016608F}"/>
                </a:ext>
              </a:extLst>
            </p:cNvPr>
            <p:cNvSpPr/>
            <p:nvPr/>
          </p:nvSpPr>
          <p:spPr>
            <a:xfrm>
              <a:off x="234937" y="4503509"/>
              <a:ext cx="2700000" cy="1200329"/>
            </a:xfrm>
            <a:prstGeom prst="rect">
              <a:avLst/>
            </a:prstGeom>
            <a:ln>
              <a:solidFill>
                <a:schemeClr val="tx1"/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en-ID" sz="1200" i="0" dirty="0" err="1">
                  <a:solidFill>
                    <a:srgbClr val="333333"/>
                  </a:solidFill>
                  <a:effectLst/>
                  <a:latin typeface="Lato"/>
                </a:rPr>
                <a:t>Berakibat</a:t>
              </a:r>
              <a:r>
                <a:rPr lang="en-ID" sz="1200" dirty="0">
                  <a:solidFill>
                    <a:srgbClr val="333333"/>
                  </a:solidFill>
                  <a:latin typeface="Lato"/>
                </a:rPr>
                <a:t>:</a:t>
              </a:r>
              <a:endParaRPr lang="en-ID" sz="1200" i="0" dirty="0">
                <a:solidFill>
                  <a:srgbClr val="333333"/>
                </a:solidFill>
                <a:effectLst/>
                <a:latin typeface="Lato"/>
              </a:endParaRP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Ancaman</a:t>
              </a:r>
              <a:r>
                <a:rPr lang="en-ID" sz="1200" dirty="0">
                  <a:solidFill>
                    <a:srgbClr val="333333"/>
                  </a:solidFill>
                  <a:latin typeface="inherit"/>
                </a:rPr>
                <a:t>: </a:t>
              </a:r>
              <a:r>
                <a:rPr lang="en-ID" sz="1200" b="0" i="1" dirty="0">
                  <a:solidFill>
                    <a:srgbClr val="333333"/>
                  </a:solidFill>
                  <a:effectLst/>
                  <a:latin typeface="inherit"/>
                </a:rPr>
                <a:t>trend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embargo.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Hambatan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perdagangan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atas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beberapa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komoditas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vital,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seperti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semikonduktor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, mineral, dan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bahkan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pembatasan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arus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modal.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FA365C03-0E47-4B89-A380-A6E9F03C9956}"/>
                </a:ext>
              </a:extLst>
            </p:cNvPr>
            <p:cNvSpPr/>
            <p:nvPr/>
          </p:nvSpPr>
          <p:spPr>
            <a:xfrm>
              <a:off x="234937" y="4226510"/>
              <a:ext cx="2700000" cy="276999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s-ES" sz="1200" b="1" dirty="0" err="1">
                  <a:solidFill>
                    <a:schemeClr val="bg1"/>
                  </a:solidFill>
                  <a:latin typeface="inherit"/>
                </a:rPr>
                <a:t>Tensi</a:t>
              </a:r>
              <a:r>
                <a:rPr lang="es-ES" sz="1200" b="1" dirty="0">
                  <a:solidFill>
                    <a:schemeClr val="bg1"/>
                  </a:solidFill>
                  <a:latin typeface="inherit"/>
                </a:rPr>
                <a:t> Geo-</a:t>
              </a:r>
              <a:r>
                <a:rPr lang="es-ES" sz="1200" b="1" dirty="0" err="1">
                  <a:solidFill>
                    <a:schemeClr val="bg1"/>
                  </a:solidFill>
                  <a:latin typeface="inherit"/>
                </a:rPr>
                <a:t>Ekonomi</a:t>
              </a:r>
              <a:r>
                <a:rPr lang="es-ES" sz="1200" b="1" dirty="0">
                  <a:solidFill>
                    <a:schemeClr val="bg1"/>
                  </a:solidFill>
                  <a:latin typeface="inherit"/>
                </a:rPr>
                <a:t> yang </a:t>
              </a:r>
              <a:r>
                <a:rPr lang="es-ES" sz="1200" b="1" dirty="0" err="1">
                  <a:solidFill>
                    <a:schemeClr val="bg1"/>
                  </a:solidFill>
                  <a:latin typeface="inherit"/>
                </a:rPr>
                <a:t>Memanas</a:t>
              </a:r>
              <a:endParaRPr lang="es-ES" sz="1200" b="1" dirty="0">
                <a:solidFill>
                  <a:schemeClr val="bg1"/>
                </a:solidFill>
                <a:latin typeface="inherit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43F9AEC-42C0-421F-9C74-AC09918DC4AD}"/>
              </a:ext>
            </a:extLst>
          </p:cNvPr>
          <p:cNvGrpSpPr/>
          <p:nvPr/>
        </p:nvGrpSpPr>
        <p:grpSpPr>
          <a:xfrm>
            <a:off x="2428419" y="612538"/>
            <a:ext cx="3315993" cy="2776022"/>
            <a:chOff x="234937" y="527474"/>
            <a:chExt cx="2700000" cy="2776022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9D59C6F-D430-40CF-8B6A-0018EC1639B0}"/>
                </a:ext>
              </a:extLst>
            </p:cNvPr>
            <p:cNvSpPr/>
            <p:nvPr/>
          </p:nvSpPr>
          <p:spPr>
            <a:xfrm>
              <a:off x="234937" y="995172"/>
              <a:ext cx="2700000" cy="2308324"/>
            </a:xfrm>
            <a:prstGeom prst="rect">
              <a:avLst/>
            </a:prstGeom>
            <a:ln>
              <a:solidFill>
                <a:schemeClr val="tx1"/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en-ID" sz="1200" i="0" dirty="0" err="1">
                  <a:solidFill>
                    <a:srgbClr val="333333"/>
                  </a:solidFill>
                  <a:effectLst/>
                  <a:latin typeface="Lato"/>
                </a:rPr>
                <a:t>Berakibat</a:t>
              </a:r>
              <a:r>
                <a:rPr lang="en-ID" sz="1200" i="0" dirty="0">
                  <a:solidFill>
                    <a:srgbClr val="333333"/>
                  </a:solidFill>
                  <a:effectLst/>
                  <a:latin typeface="Lato"/>
                </a:rPr>
                <a:t>;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Menciptakan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pola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kerja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sama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internasional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yang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terkotak-kotak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.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Muncul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fenomena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untuk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menarik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rantai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suplai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manufaktur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ke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negeri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sendiri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atau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memindahkan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ke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negara yang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dianggap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kawan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.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Fragmentasi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global yang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menghambat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aliran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perdagangan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investasi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dunia.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Melemahkan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perekonomian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dunia.</a:t>
              </a:r>
            </a:p>
            <a:p>
              <a:pPr marL="88900" indent="-88900">
                <a:buFont typeface="Arial" panose="020B0604020202020204" pitchFamily="34" charset="0"/>
                <a:buChar char="•"/>
              </a:pP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Menciptakan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disrupsi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rantai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pasok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yang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meningkatkan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risiko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krisis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pangan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,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energi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,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serta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sz="1200" b="0" i="0" dirty="0" err="1">
                  <a:solidFill>
                    <a:srgbClr val="333333"/>
                  </a:solidFill>
                  <a:effectLst/>
                  <a:latin typeface="inherit"/>
                </a:rPr>
                <a:t>keuangan</a:t>
              </a:r>
              <a:r>
                <a:rPr lang="en-ID" sz="1200" b="0" i="0" dirty="0">
                  <a:solidFill>
                    <a:srgbClr val="333333"/>
                  </a:solidFill>
                  <a:effectLst/>
                  <a:latin typeface="inherit"/>
                </a:rPr>
                <a:t> dunia.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3EA9A97-4D8D-49DF-8661-7AA682300E58}"/>
                </a:ext>
              </a:extLst>
            </p:cNvPr>
            <p:cNvSpPr/>
            <p:nvPr/>
          </p:nvSpPr>
          <p:spPr>
            <a:xfrm>
              <a:off x="234937" y="527474"/>
              <a:ext cx="2700000" cy="461665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ID" sz="1200" b="1" i="0" dirty="0" err="1">
                  <a:solidFill>
                    <a:schemeClr val="bg1"/>
                  </a:solidFill>
                  <a:effectLst/>
                  <a:latin typeface="inherit"/>
                </a:rPr>
                <a:t>Perubahan</a:t>
              </a:r>
              <a:r>
                <a:rPr lang="en-ID" sz="1200" b="1" i="0" dirty="0">
                  <a:solidFill>
                    <a:schemeClr val="bg1"/>
                  </a:solidFill>
                  <a:effectLst/>
                  <a:latin typeface="inherit"/>
                </a:rPr>
                <a:t> </a:t>
              </a:r>
              <a:r>
                <a:rPr lang="en-ID" sz="1200" b="1" dirty="0" err="1">
                  <a:solidFill>
                    <a:schemeClr val="bg1"/>
                  </a:solidFill>
                  <a:latin typeface="inherit"/>
                </a:rPr>
                <a:t>L</a:t>
              </a:r>
              <a:r>
                <a:rPr lang="en-ID" sz="1200" b="1" i="0" dirty="0" err="1">
                  <a:solidFill>
                    <a:schemeClr val="bg1"/>
                  </a:solidFill>
                  <a:effectLst/>
                  <a:latin typeface="inherit"/>
                </a:rPr>
                <a:t>anskap</a:t>
              </a:r>
              <a:r>
                <a:rPr lang="en-ID" sz="1200" b="1" i="0" dirty="0">
                  <a:solidFill>
                    <a:schemeClr val="bg1"/>
                  </a:solidFill>
                  <a:effectLst/>
                  <a:latin typeface="inherit"/>
                </a:rPr>
                <a:t> Global </a:t>
              </a:r>
            </a:p>
            <a:p>
              <a:pPr algn="ctr"/>
              <a:r>
                <a:rPr lang="en-ID" sz="1200" b="1" i="0" dirty="0">
                  <a:solidFill>
                    <a:schemeClr val="bg1"/>
                  </a:solidFill>
                  <a:effectLst/>
                  <a:latin typeface="inherit"/>
                </a:rPr>
                <a:t>(</a:t>
              </a:r>
              <a:r>
                <a:rPr lang="en-ID" sz="1200" b="1" dirty="0" err="1">
                  <a:solidFill>
                    <a:schemeClr val="bg1"/>
                  </a:solidFill>
                  <a:latin typeface="inherit"/>
                </a:rPr>
                <a:t>P</a:t>
              </a:r>
              <a:r>
                <a:rPr lang="en-ID" sz="1200" b="1" i="0" dirty="0" err="1">
                  <a:solidFill>
                    <a:schemeClr val="bg1"/>
                  </a:solidFill>
                  <a:effectLst/>
                  <a:latin typeface="inherit"/>
                </a:rPr>
                <a:t>ergeseran</a:t>
              </a:r>
              <a:r>
                <a:rPr lang="en-ID" sz="1200" b="1" i="0" dirty="0">
                  <a:solidFill>
                    <a:schemeClr val="bg1"/>
                  </a:solidFill>
                  <a:effectLst/>
                  <a:latin typeface="inherit"/>
                </a:rPr>
                <a:t> </a:t>
              </a:r>
              <a:r>
                <a:rPr lang="en-ID" sz="1200" b="1" dirty="0" err="1">
                  <a:solidFill>
                    <a:schemeClr val="bg1"/>
                  </a:solidFill>
                  <a:latin typeface="inherit"/>
                </a:rPr>
                <a:t>G</a:t>
              </a:r>
              <a:r>
                <a:rPr lang="en-ID" sz="1200" b="1" i="0" dirty="0" err="1">
                  <a:solidFill>
                    <a:schemeClr val="bg1"/>
                  </a:solidFill>
                  <a:effectLst/>
                  <a:latin typeface="inherit"/>
                </a:rPr>
                <a:t>eopolitik</a:t>
              </a:r>
              <a:r>
                <a:rPr lang="en-ID" sz="1200" b="1" i="0" dirty="0">
                  <a:solidFill>
                    <a:schemeClr val="bg1"/>
                  </a:solidFill>
                  <a:effectLst/>
                  <a:latin typeface="inherit"/>
                </a:rPr>
                <a:t>);</a:t>
              </a:r>
              <a:endParaRPr lang="en-ID" sz="1200" b="0" i="0" dirty="0">
                <a:solidFill>
                  <a:schemeClr val="bg1"/>
                </a:solidFill>
                <a:effectLst/>
                <a:latin typeface="inherit"/>
              </a:endParaRP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F3294FFF-1C3C-4971-BF61-028219CD9AB0}"/>
              </a:ext>
            </a:extLst>
          </p:cNvPr>
          <p:cNvSpPr/>
          <p:nvPr/>
        </p:nvSpPr>
        <p:spPr>
          <a:xfrm>
            <a:off x="6646390" y="1520954"/>
            <a:ext cx="5217175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it-IT" sz="1200" b="1" dirty="0">
                <a:latin typeface="inherit"/>
              </a:rPr>
              <a:t>PELUANG DAN KEKUATAN: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t-IT" sz="1200" dirty="0">
                <a:latin typeface="inherit"/>
              </a:rPr>
              <a:t>Kesempatan Indonesia keluar dari jebakan Negara </a:t>
            </a:r>
            <a:r>
              <a:rPr lang="it-IT" sz="1200" i="1" dirty="0">
                <a:latin typeface="inherit"/>
              </a:rPr>
              <a:t>middle-income trap</a:t>
            </a:r>
            <a:r>
              <a:rPr lang="it-IT" sz="1200" dirty="0">
                <a:latin typeface="inherit"/>
              </a:rPr>
              <a:t>.</a:t>
            </a:r>
            <a:endParaRPr lang="en-ID" sz="1200" dirty="0">
              <a:latin typeface="inherit"/>
            </a:endParaRP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Pemanfaatan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Maksimal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atas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Struktur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Penduduk</a:t>
            </a:r>
            <a:r>
              <a:rPr lang="en-ID" sz="1200" dirty="0">
                <a:latin typeface="inherit"/>
              </a:rPr>
              <a:t> Muda </a:t>
            </a:r>
            <a:r>
              <a:rPr lang="en-ID" sz="1200" dirty="0" err="1">
                <a:latin typeface="inherit"/>
              </a:rPr>
              <a:t>akibat</a:t>
            </a:r>
            <a:r>
              <a:rPr lang="en-ID" sz="1200" dirty="0">
                <a:latin typeface="inherit"/>
              </a:rPr>
              <a:t> Bonus </a:t>
            </a:r>
            <a:r>
              <a:rPr lang="en-ID" sz="1200" dirty="0" err="1">
                <a:latin typeface="inherit"/>
              </a:rPr>
              <a:t>Demografi</a:t>
            </a:r>
            <a:r>
              <a:rPr lang="en-ID" sz="1200" dirty="0">
                <a:latin typeface="inherit"/>
              </a:rPr>
              <a:t>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Potensi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nilai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ekonomi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hayati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untuk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meningkatkan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investasi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ekonomi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hijau</a:t>
            </a:r>
            <a:r>
              <a:rPr lang="en-ID" sz="1200" dirty="0">
                <a:latin typeface="inherit"/>
              </a:rPr>
              <a:t> di </a:t>
            </a:r>
            <a:r>
              <a:rPr lang="en-ID" sz="1200" dirty="0" err="1">
                <a:latin typeface="inherit"/>
              </a:rPr>
              <a:t>dalam</a:t>
            </a:r>
            <a:r>
              <a:rPr lang="en-ID" sz="1200" dirty="0">
                <a:latin typeface="inherit"/>
              </a:rPr>
              <a:t> negeri.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Transformasi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ekonomi</a:t>
            </a:r>
            <a:r>
              <a:rPr lang="en-ID" sz="1200" dirty="0">
                <a:latin typeface="inherit"/>
              </a:rPr>
              <a:t>; </a:t>
            </a:r>
            <a:r>
              <a:rPr lang="en-ID" sz="1200" dirty="0" err="1">
                <a:latin typeface="inherit"/>
              </a:rPr>
              <a:t>meningkatkan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daya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tarik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investasi</a:t>
            </a:r>
            <a:r>
              <a:rPr lang="en-ID" sz="1200" dirty="0">
                <a:latin typeface="inherit"/>
              </a:rPr>
              <a:t> dan </a:t>
            </a:r>
            <a:r>
              <a:rPr lang="en-ID" sz="1200" dirty="0" err="1">
                <a:latin typeface="inherit"/>
              </a:rPr>
              <a:t>pembukaan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lapangan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kerja</a:t>
            </a:r>
            <a:r>
              <a:rPr lang="en-ID" sz="1200" dirty="0">
                <a:latin typeface="inherit"/>
              </a:rPr>
              <a:t> yang </a:t>
            </a:r>
            <a:r>
              <a:rPr lang="en-ID" sz="1200" dirty="0" err="1">
                <a:latin typeface="inherit"/>
              </a:rPr>
              <a:t>layak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secara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masif</a:t>
            </a:r>
            <a:r>
              <a:rPr lang="en-ID" sz="1200" dirty="0">
                <a:latin typeface="inherit"/>
              </a:rPr>
              <a:t>. 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Partisipasi</a:t>
            </a:r>
            <a:r>
              <a:rPr lang="en-ID" sz="1200" dirty="0">
                <a:latin typeface="inherit"/>
              </a:rPr>
              <a:t> Indonesia </a:t>
            </a:r>
            <a:r>
              <a:rPr lang="en-ID" sz="1200" dirty="0" err="1">
                <a:latin typeface="inherit"/>
              </a:rPr>
              <a:t>dalam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rantai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pasok</a:t>
            </a:r>
            <a:r>
              <a:rPr lang="en-ID" sz="1200" dirty="0">
                <a:latin typeface="inherit"/>
              </a:rPr>
              <a:t> global; </a:t>
            </a:r>
            <a:r>
              <a:rPr lang="en-ID" sz="1200" dirty="0" err="1">
                <a:latin typeface="inherit"/>
              </a:rPr>
              <a:t>sektor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berteknologi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tinggi</a:t>
            </a:r>
            <a:r>
              <a:rPr lang="en-ID" sz="1200" dirty="0">
                <a:latin typeface="inherit"/>
              </a:rPr>
              <a:t> dan </a:t>
            </a:r>
            <a:r>
              <a:rPr lang="en-ID" sz="1200" dirty="0" err="1">
                <a:latin typeface="inherit"/>
              </a:rPr>
              <a:t>ramah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lingkungan</a:t>
            </a:r>
            <a:r>
              <a:rPr lang="en-ID" sz="1200" dirty="0">
                <a:latin typeface="inherit"/>
              </a:rPr>
              <a:t>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5CA6FCC-CD5A-4861-816E-D2B6477565BE}"/>
              </a:ext>
            </a:extLst>
          </p:cNvPr>
          <p:cNvGrpSpPr/>
          <p:nvPr/>
        </p:nvGrpSpPr>
        <p:grpSpPr>
          <a:xfrm>
            <a:off x="3044412" y="4965767"/>
            <a:ext cx="2700000" cy="1848160"/>
            <a:chOff x="3044412" y="4236332"/>
            <a:chExt cx="2700000" cy="18481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DC454E-5C3B-463C-A1E1-F26ABE559C6C}"/>
                </a:ext>
              </a:extLst>
            </p:cNvPr>
            <p:cNvSpPr/>
            <p:nvPr/>
          </p:nvSpPr>
          <p:spPr>
            <a:xfrm>
              <a:off x="3044412" y="4514832"/>
              <a:ext cx="2700000" cy="1569660"/>
            </a:xfrm>
            <a:prstGeom prst="rect">
              <a:avLst/>
            </a:prstGeom>
            <a:ln>
              <a:solidFill>
                <a:schemeClr val="tx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r>
                <a:rPr lang="en-ID" sz="1200" b="1" dirty="0" err="1">
                  <a:latin typeface="inherit"/>
                </a:rPr>
                <a:t>Ancaman</a:t>
              </a:r>
              <a:r>
                <a:rPr lang="en-ID" sz="1200" b="1" dirty="0">
                  <a:latin typeface="inherit"/>
                </a:rPr>
                <a:t> </a:t>
              </a:r>
              <a:r>
                <a:rPr lang="en-ID" sz="1200" b="1" dirty="0" err="1">
                  <a:latin typeface="inherit"/>
                </a:rPr>
                <a:t>Perubahan</a:t>
              </a:r>
              <a:r>
                <a:rPr lang="en-ID" sz="1200" b="1" dirty="0">
                  <a:latin typeface="inherit"/>
                </a:rPr>
                <a:t> </a:t>
              </a:r>
              <a:r>
                <a:rPr lang="en-ID" sz="1200" b="1" dirty="0" err="1">
                  <a:latin typeface="inherit"/>
                </a:rPr>
                <a:t>Iklim</a:t>
              </a:r>
              <a:r>
                <a:rPr lang="en-ID" sz="1200" b="1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ditangkal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dengan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upaya</a:t>
              </a:r>
              <a:r>
                <a:rPr lang="en-ID" sz="1200" b="1" dirty="0">
                  <a:latin typeface="inherit"/>
                </a:rPr>
                <a:t>: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ID" sz="1200" dirty="0" err="1">
                  <a:latin typeface="inherit"/>
                </a:rPr>
                <a:t>Transformasi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Struktur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Ekonomi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sektor</a:t>
              </a:r>
              <a:r>
                <a:rPr lang="en-ID" sz="1200" dirty="0">
                  <a:latin typeface="inherit"/>
                </a:rPr>
                <a:t> yang </a:t>
              </a:r>
              <a:r>
                <a:rPr lang="en-ID" sz="1200" dirty="0" err="1">
                  <a:latin typeface="inherit"/>
                </a:rPr>
                <a:t>berkelanjutan</a:t>
              </a:r>
              <a:r>
                <a:rPr lang="en-ID" sz="1200" dirty="0">
                  <a:latin typeface="inherit"/>
                </a:rPr>
                <a:t> dan </a:t>
              </a:r>
              <a:r>
                <a:rPr lang="en-ID" sz="1200" dirty="0" err="1">
                  <a:latin typeface="inherit"/>
                </a:rPr>
                <a:t>ramah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lingkungan</a:t>
              </a:r>
              <a:r>
                <a:rPr lang="en-ID" sz="1200" dirty="0">
                  <a:latin typeface="inherit"/>
                </a:rPr>
                <a:t>.</a:t>
              </a:r>
            </a:p>
            <a:p>
              <a:pPr marL="85725" indent="-85725">
                <a:buFont typeface="Arial" panose="020B0604020202020204" pitchFamily="34" charset="0"/>
                <a:buChar char="•"/>
              </a:pPr>
              <a:r>
                <a:rPr lang="en-ID" sz="1200" dirty="0" err="1">
                  <a:latin typeface="inherit"/>
                </a:rPr>
                <a:t>Transisi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ke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penggunaan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Energi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Hijau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perlu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dilaksanakan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secara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progresif</a:t>
              </a:r>
              <a:r>
                <a:rPr lang="en-ID" sz="1200" dirty="0">
                  <a:latin typeface="inherit"/>
                </a:rPr>
                <a:t>, </a:t>
              </a:r>
              <a:r>
                <a:rPr lang="en-ID" sz="1200" dirty="0" err="1">
                  <a:latin typeface="inherit"/>
                </a:rPr>
                <a:t>namun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tetap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adil</a:t>
              </a:r>
              <a:r>
                <a:rPr lang="en-ID" sz="1200" dirty="0">
                  <a:latin typeface="inherit"/>
                </a:rPr>
                <a:t> dan </a:t>
              </a:r>
              <a:r>
                <a:rPr lang="en-ID" sz="1200" dirty="0" err="1">
                  <a:latin typeface="inherit"/>
                </a:rPr>
                <a:t>terjangkau</a:t>
              </a:r>
              <a:r>
                <a:rPr lang="en-ID" sz="1200" dirty="0">
                  <a:latin typeface="inherit"/>
                </a:rPr>
                <a:t>. 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81256FB-27F7-49E9-AA29-01A4A5EEBECF}"/>
                </a:ext>
              </a:extLst>
            </p:cNvPr>
            <p:cNvSpPr/>
            <p:nvPr/>
          </p:nvSpPr>
          <p:spPr>
            <a:xfrm>
              <a:off x="3044412" y="4236332"/>
              <a:ext cx="2700000" cy="276999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chemeClr val="bg1"/>
                  </a:solidFill>
                  <a:latin typeface="inherit"/>
                </a:rPr>
                <a:t>Perubahan</a:t>
              </a:r>
              <a:r>
                <a:rPr lang="en-US" sz="1200" b="1" dirty="0">
                  <a:solidFill>
                    <a:schemeClr val="bg1"/>
                  </a:solidFill>
                  <a:latin typeface="inherit"/>
                </a:rPr>
                <a:t> </a:t>
              </a:r>
              <a:r>
                <a:rPr lang="en-US" sz="1200" b="1" dirty="0" err="1">
                  <a:solidFill>
                    <a:schemeClr val="bg1"/>
                  </a:solidFill>
                  <a:latin typeface="inherit"/>
                </a:rPr>
                <a:t>Iklim</a:t>
              </a:r>
              <a:endParaRPr lang="en-US" sz="1200" b="1" dirty="0">
                <a:solidFill>
                  <a:schemeClr val="bg1"/>
                </a:solidFill>
                <a:latin typeface="inherit"/>
              </a:endParaRPr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75CE1D95-50DD-4018-97A0-F466D60D0D78}"/>
              </a:ext>
            </a:extLst>
          </p:cNvPr>
          <p:cNvSpPr/>
          <p:nvPr/>
        </p:nvSpPr>
        <p:spPr>
          <a:xfrm>
            <a:off x="2035739" y="3645332"/>
            <a:ext cx="1914300" cy="6463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inherit"/>
              </a:rPr>
              <a:t>ANCAMAN, TANTANGAN:  (KONSTELASI GLOBAL &amp; NASIONAL)</a:t>
            </a:r>
            <a:endParaRPr lang="en-ID" sz="12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AF766D1-1C64-43FE-B058-9AB79205EC88}"/>
              </a:ext>
            </a:extLst>
          </p:cNvPr>
          <p:cNvSpPr/>
          <p:nvPr/>
        </p:nvSpPr>
        <p:spPr>
          <a:xfrm>
            <a:off x="6649842" y="4384763"/>
            <a:ext cx="5411959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200" b="1" dirty="0">
                <a:latin typeface="inherit"/>
              </a:rPr>
              <a:t>KEBIJAKAN EKONOMI DAN FISKAL: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Harus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mampu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menghadapi</a:t>
            </a:r>
            <a:r>
              <a:rPr lang="en-ID" sz="1200" dirty="0">
                <a:latin typeface="inherit"/>
              </a:rPr>
              <a:t> </a:t>
            </a:r>
            <a:r>
              <a:rPr lang="en-ID" sz="1200" b="1" dirty="0" err="1">
                <a:latin typeface="inherit"/>
              </a:rPr>
              <a:t>ancaman</a:t>
            </a:r>
            <a:r>
              <a:rPr lang="en-ID" sz="1200" b="1" dirty="0">
                <a:latin typeface="inherit"/>
              </a:rPr>
              <a:t> dan </a:t>
            </a:r>
            <a:r>
              <a:rPr lang="en-ID" sz="1200" b="1" dirty="0" err="1">
                <a:latin typeface="inherit"/>
              </a:rPr>
              <a:t>tantangan</a:t>
            </a:r>
            <a:r>
              <a:rPr lang="en-ID" sz="1200" dirty="0">
                <a:latin typeface="inherit"/>
              </a:rPr>
              <a:t>. </a:t>
            </a:r>
            <a:r>
              <a:rPr lang="en-ID" sz="1200" dirty="0" err="1">
                <a:latin typeface="inherit"/>
              </a:rPr>
              <a:t>Ketahanan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pangan</a:t>
            </a:r>
            <a:r>
              <a:rPr lang="en-ID" sz="1200" dirty="0">
                <a:latin typeface="inherit"/>
              </a:rPr>
              <a:t>, </a:t>
            </a:r>
            <a:r>
              <a:rPr lang="en-ID" sz="1200" dirty="0" err="1">
                <a:latin typeface="inherit"/>
              </a:rPr>
              <a:t>energi</a:t>
            </a:r>
            <a:r>
              <a:rPr lang="en-ID" sz="1200" dirty="0">
                <a:latin typeface="inherit"/>
              </a:rPr>
              <a:t>, </a:t>
            </a:r>
            <a:r>
              <a:rPr lang="en-ID" sz="1200" dirty="0" err="1">
                <a:latin typeface="inherit"/>
              </a:rPr>
              <a:t>transformasi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manufaktur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menjadi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sangat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penting</a:t>
            </a:r>
            <a:r>
              <a:rPr lang="en-ID" sz="1200" dirty="0">
                <a:latin typeface="inherit"/>
              </a:rPr>
              <a:t>. </a:t>
            </a:r>
            <a:r>
              <a:rPr lang="en-ID" sz="1200" dirty="0" err="1">
                <a:latin typeface="inherit"/>
              </a:rPr>
              <a:t>Industri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pertahanan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harus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dibangun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secara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kompetitif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untuk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menjawab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kebutuhan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pertahanan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keamanan</a:t>
            </a:r>
            <a:r>
              <a:rPr lang="en-ID" sz="1200" dirty="0">
                <a:latin typeface="inherit"/>
              </a:rPr>
              <a:t> Indonesia.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Dirancang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dengan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tujuan</a:t>
            </a:r>
            <a:r>
              <a:rPr lang="en-ID" sz="1200" dirty="0">
                <a:latin typeface="inherit"/>
              </a:rPr>
              <a:t>  </a:t>
            </a:r>
            <a:r>
              <a:rPr lang="en-ID" sz="1200" dirty="0" err="1">
                <a:latin typeface="inherit"/>
              </a:rPr>
              <a:t>mengakselerasi</a:t>
            </a:r>
            <a:r>
              <a:rPr lang="en-ID" sz="1200" dirty="0">
                <a:latin typeface="inherit"/>
              </a:rPr>
              <a:t> target dan </a:t>
            </a:r>
            <a:r>
              <a:rPr lang="en-ID" sz="1200" dirty="0" err="1">
                <a:latin typeface="inherit"/>
              </a:rPr>
              <a:t>prioritas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pembangunan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nasional</a:t>
            </a:r>
            <a:r>
              <a:rPr lang="en-ID" sz="1200" dirty="0">
                <a:latin typeface="inherit"/>
              </a:rPr>
              <a:t>. 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ID" sz="1200" dirty="0">
                <a:latin typeface="inherit"/>
              </a:rPr>
              <a:t>Agenda </a:t>
            </a:r>
            <a:r>
              <a:rPr lang="en-ID" sz="1200" dirty="0" err="1">
                <a:latin typeface="inherit"/>
              </a:rPr>
              <a:t>transformasi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ekonomi</a:t>
            </a:r>
            <a:r>
              <a:rPr lang="en-ID" sz="1200" dirty="0">
                <a:latin typeface="inherit"/>
              </a:rPr>
              <a:t>; </a:t>
            </a:r>
            <a:r>
              <a:rPr lang="en-ID" sz="1200" dirty="0" err="1">
                <a:latin typeface="inherit"/>
              </a:rPr>
              <a:t>hilirisasi</a:t>
            </a:r>
            <a:r>
              <a:rPr lang="en-ID" sz="1200" dirty="0">
                <a:latin typeface="inherit"/>
              </a:rPr>
              <a:t> SDA (</a:t>
            </a:r>
            <a:r>
              <a:rPr lang="en-ID" sz="1200" dirty="0" err="1">
                <a:latin typeface="inherit"/>
              </a:rPr>
              <a:t>hasil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tambang</a:t>
            </a:r>
            <a:r>
              <a:rPr lang="en-ID" sz="1200" dirty="0">
                <a:latin typeface="inherit"/>
              </a:rPr>
              <a:t>, </a:t>
            </a:r>
            <a:r>
              <a:rPr lang="en-ID" sz="1200" dirty="0" err="1">
                <a:latin typeface="inherit"/>
              </a:rPr>
              <a:t>pangan</a:t>
            </a:r>
            <a:r>
              <a:rPr lang="en-ID" sz="1200" dirty="0">
                <a:latin typeface="inherit"/>
              </a:rPr>
              <a:t>)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ID" sz="1200" dirty="0" err="1">
                <a:latin typeface="inherit"/>
              </a:rPr>
              <a:t>Perlindungan</a:t>
            </a:r>
            <a:r>
              <a:rPr lang="en-ID" sz="1200" dirty="0">
                <a:latin typeface="inherit"/>
              </a:rPr>
              <a:t> dan </a:t>
            </a:r>
            <a:r>
              <a:rPr lang="en-ID" sz="1200" dirty="0" err="1">
                <a:latin typeface="inherit"/>
              </a:rPr>
              <a:t>perbaikan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kesejahteraan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masyarakat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khususnya</a:t>
            </a:r>
            <a:r>
              <a:rPr lang="en-ID" sz="1200" dirty="0">
                <a:latin typeface="inherit"/>
              </a:rPr>
              <a:t> yang </a:t>
            </a:r>
            <a:r>
              <a:rPr lang="en-ID" sz="1200" dirty="0" err="1">
                <a:latin typeface="inherit"/>
              </a:rPr>
              <a:t>berpendapatan</a:t>
            </a:r>
            <a:r>
              <a:rPr lang="en-ID" sz="1200" dirty="0">
                <a:latin typeface="inherit"/>
              </a:rPr>
              <a:t> </a:t>
            </a:r>
            <a:r>
              <a:rPr lang="en-ID" sz="1200" dirty="0" err="1">
                <a:latin typeface="inherit"/>
              </a:rPr>
              <a:t>rendah</a:t>
            </a:r>
            <a:r>
              <a:rPr lang="en-ID" sz="1200" dirty="0">
                <a:latin typeface="inherit"/>
              </a:rPr>
              <a:t>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AD2BC6C-2B00-458E-86BA-E360C8082A3E}"/>
              </a:ext>
            </a:extLst>
          </p:cNvPr>
          <p:cNvGrpSpPr/>
          <p:nvPr/>
        </p:nvGrpSpPr>
        <p:grpSpPr>
          <a:xfrm>
            <a:off x="322772" y="610122"/>
            <a:ext cx="2067309" cy="2357217"/>
            <a:chOff x="3044412" y="770267"/>
            <a:chExt cx="2700000" cy="155379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E3FE9EB-7CE3-43EB-9741-0E597D932D17}"/>
                </a:ext>
              </a:extLst>
            </p:cNvPr>
            <p:cNvSpPr/>
            <p:nvPr/>
          </p:nvSpPr>
          <p:spPr>
            <a:xfrm>
              <a:off x="3044412" y="1045946"/>
              <a:ext cx="2700000" cy="1278117"/>
            </a:xfrm>
            <a:prstGeom prst="rect">
              <a:avLst/>
            </a:prstGeom>
            <a:ln>
              <a:solidFill>
                <a:schemeClr val="tx1"/>
              </a:solidFill>
              <a:prstDash val="lgDash"/>
            </a:ln>
          </p:spPr>
          <p:txBody>
            <a:bodyPr wrap="square">
              <a:spAutoFit/>
            </a:bodyPr>
            <a:lstStyle/>
            <a:p>
              <a:r>
                <a:rPr lang="en-ID" sz="1200" dirty="0" err="1">
                  <a:latin typeface="inherit"/>
                </a:rPr>
                <a:t>Tantangan</a:t>
              </a:r>
              <a:r>
                <a:rPr lang="en-ID" sz="1200" dirty="0">
                  <a:latin typeface="inherit"/>
                </a:rPr>
                <a:t> Global </a:t>
              </a:r>
              <a:r>
                <a:rPr lang="en-ID" sz="1200" b="1" dirty="0" err="1">
                  <a:latin typeface="inherit"/>
                </a:rPr>
                <a:t>Digitalisasi</a:t>
              </a:r>
              <a:r>
                <a:rPr lang="en-ID" sz="1200" b="1" dirty="0">
                  <a:latin typeface="inherit"/>
                </a:rPr>
                <a:t> dan </a:t>
              </a:r>
              <a:r>
                <a:rPr lang="en-ID" sz="1200" b="1" i="1" dirty="0">
                  <a:latin typeface="inherit"/>
                </a:rPr>
                <a:t>Artificial Intelligent</a:t>
              </a:r>
              <a:r>
                <a:rPr lang="en-ID" sz="1200" i="1" dirty="0">
                  <a:latin typeface="inherit"/>
                </a:rPr>
                <a:t>, </a:t>
              </a:r>
              <a:r>
                <a:rPr lang="en-ID" sz="1200" dirty="0" err="1">
                  <a:latin typeface="inherit"/>
                </a:rPr>
                <a:t>ditangkal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dengan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upaya</a:t>
              </a:r>
              <a:r>
                <a:rPr lang="en-ID" sz="1200" dirty="0">
                  <a:latin typeface="inherit"/>
                </a:rPr>
                <a:t>: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200" dirty="0" err="1">
                  <a:latin typeface="inherit"/>
                </a:rPr>
                <a:t>Adopsi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Teknologi</a:t>
              </a:r>
              <a:r>
                <a:rPr lang="en-ID" sz="1200" dirty="0">
                  <a:latin typeface="inherit"/>
                </a:rPr>
                <a:t> IT </a:t>
              </a:r>
              <a:r>
                <a:rPr lang="en-ID" sz="1200" dirty="0" err="1">
                  <a:latin typeface="inherit"/>
                </a:rPr>
                <a:t>dalam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Perekonomian</a:t>
              </a:r>
              <a:endParaRPr lang="en-ID" sz="1200" dirty="0">
                <a:latin typeface="inherit"/>
              </a:endParaRP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200" dirty="0">
                  <a:latin typeface="inherit"/>
                </a:rPr>
                <a:t>Pembangunan </a:t>
              </a:r>
              <a:r>
                <a:rPr lang="en-ID" sz="1200" dirty="0" err="1">
                  <a:latin typeface="inherit"/>
                </a:rPr>
                <a:t>kualitas</a:t>
              </a:r>
              <a:r>
                <a:rPr lang="en-ID" sz="1200" dirty="0">
                  <a:latin typeface="inherit"/>
                </a:rPr>
                <a:t> SDM IT Indonesia</a:t>
              </a:r>
            </a:p>
            <a:p>
              <a:pPr marL="177800" indent="-177800">
                <a:buFont typeface="Arial" panose="020B0604020202020204" pitchFamily="34" charset="0"/>
                <a:buChar char="•"/>
              </a:pPr>
              <a:r>
                <a:rPr lang="en-ID" sz="1200" dirty="0" err="1">
                  <a:latin typeface="inherit"/>
                </a:rPr>
                <a:t>Peningkatan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Infrastruktur</a:t>
              </a:r>
              <a:r>
                <a:rPr lang="en-ID" sz="1200" dirty="0">
                  <a:latin typeface="inherit"/>
                </a:rPr>
                <a:t> IT </a:t>
              </a:r>
              <a:r>
                <a:rPr lang="en-ID" sz="1200" dirty="0" err="1">
                  <a:latin typeface="inherit"/>
                </a:rPr>
                <a:t>Fisik</a:t>
              </a:r>
              <a:r>
                <a:rPr lang="en-ID" sz="1200" dirty="0">
                  <a:latin typeface="inherit"/>
                </a:rPr>
                <a:t> dan Non-</a:t>
              </a:r>
              <a:r>
                <a:rPr lang="en-ID" sz="1200" dirty="0" err="1">
                  <a:latin typeface="inherit"/>
                </a:rPr>
                <a:t>Fisik</a:t>
              </a:r>
              <a:r>
                <a:rPr lang="en-ID" sz="1200" dirty="0">
                  <a:latin typeface="inherit"/>
                </a:rPr>
                <a:t>.</a:t>
              </a:r>
            </a:p>
            <a:p>
              <a:endParaRPr lang="en-ID" sz="1200" dirty="0">
                <a:latin typeface="inherit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1BB6D036-7004-445E-B828-972BBFC245BF}"/>
                </a:ext>
              </a:extLst>
            </p:cNvPr>
            <p:cNvSpPr/>
            <p:nvPr/>
          </p:nvSpPr>
          <p:spPr>
            <a:xfrm>
              <a:off x="3044412" y="770267"/>
              <a:ext cx="2700000" cy="287042"/>
            </a:xfrm>
            <a:prstGeom prst="rect">
              <a:avLst/>
            </a:prstGeom>
            <a:solidFill>
              <a:srgbClr val="00206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chemeClr val="bg1"/>
                  </a:solidFill>
                  <a:latin typeface="inherit"/>
                </a:rPr>
                <a:t>Digitalisasi</a:t>
              </a:r>
              <a:r>
                <a:rPr lang="en-US" sz="1200" b="1" dirty="0">
                  <a:solidFill>
                    <a:schemeClr val="bg1"/>
                  </a:solidFill>
                  <a:latin typeface="inherit"/>
                </a:rPr>
                <a:t> dan </a:t>
              </a:r>
            </a:p>
            <a:p>
              <a:pPr algn="ctr"/>
              <a:r>
                <a:rPr lang="en-US" sz="1200" b="1" i="1" dirty="0">
                  <a:solidFill>
                    <a:schemeClr val="bg1"/>
                  </a:solidFill>
                  <a:latin typeface="inherit"/>
                </a:rPr>
                <a:t>Artificial Intelligent</a:t>
              </a:r>
            </a:p>
          </p:txBody>
        </p:sp>
      </p:grpSp>
      <p:sp>
        <p:nvSpPr>
          <p:cNvPr id="62" name="Arrow: Right 61">
            <a:extLst>
              <a:ext uri="{FF2B5EF4-FFF2-40B4-BE49-F238E27FC236}">
                <a16:creationId xmlns:a16="http://schemas.microsoft.com/office/drawing/2014/main" id="{1BEB0E73-E6AF-4233-A5E3-23EB702CC501}"/>
              </a:ext>
            </a:extLst>
          </p:cNvPr>
          <p:cNvSpPr/>
          <p:nvPr/>
        </p:nvSpPr>
        <p:spPr>
          <a:xfrm rot="5400000">
            <a:off x="3501565" y="3346099"/>
            <a:ext cx="324000" cy="2160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F313AC70-F9B8-4860-944D-B213C217D025}"/>
              </a:ext>
            </a:extLst>
          </p:cNvPr>
          <p:cNvSpPr/>
          <p:nvPr/>
        </p:nvSpPr>
        <p:spPr>
          <a:xfrm rot="16200000" flipV="1">
            <a:off x="3408459" y="4531443"/>
            <a:ext cx="501578" cy="20736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5" name="Arrow: Right 64">
            <a:extLst>
              <a:ext uri="{FF2B5EF4-FFF2-40B4-BE49-F238E27FC236}">
                <a16:creationId xmlns:a16="http://schemas.microsoft.com/office/drawing/2014/main" id="{B5BBAF17-BDF5-432F-ABD6-279680BE6DDB}"/>
              </a:ext>
            </a:extLst>
          </p:cNvPr>
          <p:cNvSpPr/>
          <p:nvPr/>
        </p:nvSpPr>
        <p:spPr>
          <a:xfrm rot="5400000">
            <a:off x="1952709" y="3115391"/>
            <a:ext cx="626832" cy="189255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6" name="Arrow: Right 65">
            <a:extLst>
              <a:ext uri="{FF2B5EF4-FFF2-40B4-BE49-F238E27FC236}">
                <a16:creationId xmlns:a16="http://schemas.microsoft.com/office/drawing/2014/main" id="{D17340CF-8A06-4497-9ACF-57C6F5B46D1A}"/>
              </a:ext>
            </a:extLst>
          </p:cNvPr>
          <p:cNvSpPr/>
          <p:nvPr/>
        </p:nvSpPr>
        <p:spPr>
          <a:xfrm rot="16200000" flipV="1">
            <a:off x="2016032" y="4491955"/>
            <a:ext cx="529515" cy="218583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7" name="Arrow: Right 66">
            <a:extLst>
              <a:ext uri="{FF2B5EF4-FFF2-40B4-BE49-F238E27FC236}">
                <a16:creationId xmlns:a16="http://schemas.microsoft.com/office/drawing/2014/main" id="{26B93D2E-F925-4CD2-91F0-47F7588B61FD}"/>
              </a:ext>
            </a:extLst>
          </p:cNvPr>
          <p:cNvSpPr/>
          <p:nvPr/>
        </p:nvSpPr>
        <p:spPr>
          <a:xfrm>
            <a:off x="4550499" y="3606446"/>
            <a:ext cx="922570" cy="16200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447A521-C857-42B9-9EC8-1440AE9A08A8}"/>
              </a:ext>
            </a:extLst>
          </p:cNvPr>
          <p:cNvGrpSpPr/>
          <p:nvPr/>
        </p:nvGrpSpPr>
        <p:grpSpPr>
          <a:xfrm>
            <a:off x="7147147" y="3459440"/>
            <a:ext cx="4259540" cy="923262"/>
            <a:chOff x="7697523" y="3909576"/>
            <a:chExt cx="4259540" cy="923262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060156C-8520-4C11-97E2-E82E198010BD}"/>
                </a:ext>
              </a:extLst>
            </p:cNvPr>
            <p:cNvSpPr/>
            <p:nvPr/>
          </p:nvSpPr>
          <p:spPr>
            <a:xfrm>
              <a:off x="7697523" y="4186507"/>
              <a:ext cx="4259540" cy="64633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ID" sz="1200" dirty="0" err="1">
                  <a:latin typeface="inherit"/>
                </a:rPr>
                <a:t>Peran</a:t>
              </a:r>
              <a:r>
                <a:rPr lang="en-ID" sz="1200" dirty="0">
                  <a:latin typeface="inherit"/>
                </a:rPr>
                <a:t> APBN </a:t>
              </a:r>
              <a:r>
                <a:rPr lang="en-ID" sz="1200" dirty="0" err="1">
                  <a:latin typeface="inherit"/>
                </a:rPr>
                <a:t>Sangat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Penting</a:t>
              </a:r>
              <a:r>
                <a:rPr lang="en-ID" sz="1200" dirty="0">
                  <a:latin typeface="inherit"/>
                </a:rPr>
                <a:t> dan </a:t>
              </a:r>
              <a:r>
                <a:rPr lang="en-ID" sz="1200" dirty="0" err="1">
                  <a:latin typeface="inherit"/>
                </a:rPr>
                <a:t>Strategis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dalam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Mendukung</a:t>
              </a:r>
              <a:r>
                <a:rPr lang="en-ID" sz="1200" dirty="0">
                  <a:latin typeface="inherit"/>
                </a:rPr>
                <a:t>, </a:t>
              </a:r>
              <a:r>
                <a:rPr lang="en-ID" sz="1200" dirty="0" err="1">
                  <a:latin typeface="inherit"/>
                </a:rPr>
                <a:t>Memfasilitasi</a:t>
              </a:r>
              <a:r>
                <a:rPr lang="en-ID" sz="1200" dirty="0">
                  <a:latin typeface="inherit"/>
                </a:rPr>
                <a:t>, </a:t>
              </a:r>
              <a:r>
                <a:rPr lang="en-ID" sz="1200" dirty="0" err="1">
                  <a:latin typeface="inherit"/>
                </a:rPr>
                <a:t>serta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Menentukan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Arah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Kebijakan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Ekonomi</a:t>
              </a:r>
              <a:r>
                <a:rPr lang="en-ID" sz="1200" dirty="0">
                  <a:latin typeface="inherit"/>
                </a:rPr>
                <a:t>, </a:t>
              </a:r>
              <a:r>
                <a:rPr lang="en-ID" sz="1200" dirty="0" err="1">
                  <a:latin typeface="inherit"/>
                </a:rPr>
                <a:t>Sosial</a:t>
              </a:r>
              <a:r>
                <a:rPr lang="en-ID" sz="1200" dirty="0">
                  <a:latin typeface="inherit"/>
                </a:rPr>
                <a:t>, dan </a:t>
              </a:r>
              <a:r>
                <a:rPr lang="en-ID" sz="1200" dirty="0" err="1">
                  <a:latin typeface="inherit"/>
                </a:rPr>
                <a:t>Daya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Saing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Pertahanan</a:t>
              </a:r>
              <a:r>
                <a:rPr lang="en-ID" sz="1200" dirty="0">
                  <a:latin typeface="inherit"/>
                </a:rPr>
                <a:t>  dan </a:t>
              </a:r>
              <a:r>
                <a:rPr lang="en-ID" sz="1200" dirty="0" err="1">
                  <a:latin typeface="inherit"/>
                </a:rPr>
                <a:t>Keamanan</a:t>
              </a:r>
              <a:r>
                <a:rPr lang="en-ID" sz="1200" dirty="0">
                  <a:latin typeface="inherit"/>
                </a:rPr>
                <a:t> </a:t>
              </a:r>
              <a:r>
                <a:rPr lang="en-ID" sz="1200" dirty="0" err="1">
                  <a:latin typeface="inherit"/>
                </a:rPr>
                <a:t>Nasional</a:t>
              </a:r>
              <a:r>
                <a:rPr lang="en-ID" sz="1200" dirty="0">
                  <a:latin typeface="inherit"/>
                </a:rPr>
                <a:t>.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B8D61AC9-EEC8-4EFB-8A20-DDF24153DA7F}"/>
                </a:ext>
              </a:extLst>
            </p:cNvPr>
            <p:cNvSpPr/>
            <p:nvPr/>
          </p:nvSpPr>
          <p:spPr>
            <a:xfrm>
              <a:off x="7697523" y="3909576"/>
              <a:ext cx="4259540" cy="27699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inherit"/>
                </a:rPr>
                <a:t>PERAN APBN 2024</a:t>
              </a:r>
            </a:p>
          </p:txBody>
        </p:sp>
      </p:grp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438C0DA6-9262-461A-A246-48E1A2A7E1F4}"/>
              </a:ext>
            </a:extLst>
          </p:cNvPr>
          <p:cNvSpPr/>
          <p:nvPr/>
        </p:nvSpPr>
        <p:spPr>
          <a:xfrm rot="10800000">
            <a:off x="6227348" y="3737849"/>
            <a:ext cx="838085" cy="37862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0275CCF8-6014-4787-B94A-3090B9168E00}"/>
              </a:ext>
            </a:extLst>
          </p:cNvPr>
          <p:cNvSpPr/>
          <p:nvPr/>
        </p:nvSpPr>
        <p:spPr>
          <a:xfrm>
            <a:off x="4160423" y="3854143"/>
            <a:ext cx="1462771" cy="16200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52FB7CF6-4505-416E-87DC-18865A0F70DE}"/>
              </a:ext>
            </a:extLst>
          </p:cNvPr>
          <p:cNvSpPr/>
          <p:nvPr/>
        </p:nvSpPr>
        <p:spPr>
          <a:xfrm>
            <a:off x="4550499" y="4111707"/>
            <a:ext cx="922570" cy="162001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B45FDC0-66E1-4521-A41D-2D52FF2BCCC5}"/>
              </a:ext>
            </a:extLst>
          </p:cNvPr>
          <p:cNvSpPr/>
          <p:nvPr/>
        </p:nvSpPr>
        <p:spPr>
          <a:xfrm rot="16200000">
            <a:off x="3792174" y="3922559"/>
            <a:ext cx="4433822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latin typeface="inherit"/>
              </a:rPr>
              <a:t>ANCAMAN-TANTANGAN</a:t>
            </a:r>
            <a:endParaRPr lang="en-ID" sz="12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0F5D11D1-78AE-4CEE-9591-9C1EF0AA5136}"/>
              </a:ext>
            </a:extLst>
          </p:cNvPr>
          <p:cNvSpPr/>
          <p:nvPr/>
        </p:nvSpPr>
        <p:spPr>
          <a:xfrm rot="10800000">
            <a:off x="6568354" y="4040572"/>
            <a:ext cx="430017" cy="34213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A77BE664-C8BF-440A-ABCF-48865046745A}"/>
              </a:ext>
            </a:extLst>
          </p:cNvPr>
          <p:cNvSpPr/>
          <p:nvPr/>
        </p:nvSpPr>
        <p:spPr>
          <a:xfrm rot="10800000">
            <a:off x="6568354" y="3473716"/>
            <a:ext cx="430017" cy="33226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908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7078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3200" b="1" dirty="0">
                <a:solidFill>
                  <a:schemeClr val="bg1"/>
                </a:solidFill>
                <a:latin typeface="inherit"/>
              </a:rPr>
              <a:t>KEBIJAKAN APBN 2024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2C5A158-1A26-4662-A74C-71E7DA05E990}"/>
              </a:ext>
            </a:extLst>
          </p:cNvPr>
          <p:cNvSpPr/>
          <p:nvPr/>
        </p:nvSpPr>
        <p:spPr>
          <a:xfrm>
            <a:off x="418292" y="1524506"/>
            <a:ext cx="3267801" cy="401648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500" b="1" dirty="0">
                <a:latin typeface="inherit"/>
              </a:rPr>
              <a:t>DESAIN ARSITEKTUR APBN 2024;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Mampu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merespons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dinamika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perekonomian</a:t>
            </a:r>
            <a:r>
              <a:rPr lang="en-ID" sz="1500" dirty="0">
                <a:latin typeface="inherit"/>
              </a:rPr>
              <a:t>,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Dapat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menjawab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tantangan</a:t>
            </a:r>
            <a:r>
              <a:rPr lang="en-ID" sz="1500" dirty="0">
                <a:latin typeface="inherit"/>
              </a:rPr>
              <a:t> dan </a:t>
            </a:r>
            <a:r>
              <a:rPr lang="en-ID" sz="1500" dirty="0" err="1">
                <a:latin typeface="inherit"/>
              </a:rPr>
              <a:t>mendukung</a:t>
            </a:r>
            <a:r>
              <a:rPr lang="en-ID" sz="1500" dirty="0">
                <a:latin typeface="inherit"/>
              </a:rPr>
              <a:t> agenda </a:t>
            </a:r>
            <a:r>
              <a:rPr lang="en-ID" sz="1500" dirty="0" err="1">
                <a:latin typeface="inherit"/>
              </a:rPr>
              <a:t>pembangunan</a:t>
            </a:r>
            <a:r>
              <a:rPr lang="en-ID" sz="1500" dirty="0">
                <a:latin typeface="inherit"/>
              </a:rPr>
              <a:t> dan </a:t>
            </a:r>
            <a:r>
              <a:rPr lang="en-ID" sz="1500" dirty="0" err="1">
                <a:latin typeface="inherit"/>
              </a:rPr>
              <a:t>kesejahteraan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secara</a:t>
            </a:r>
            <a:r>
              <a:rPr lang="en-ID" sz="1500" dirty="0">
                <a:latin typeface="inherit"/>
              </a:rPr>
              <a:t> optimal,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Mampu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mempercepat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transformasi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ekonomi</a:t>
            </a:r>
            <a:r>
              <a:rPr lang="en-ID" sz="1500" dirty="0">
                <a:latin typeface="inherit"/>
              </a:rPr>
              <a:t>,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Dapat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menjaga</a:t>
            </a:r>
            <a:r>
              <a:rPr lang="en-ID" sz="1500" dirty="0">
                <a:latin typeface="inherit"/>
              </a:rPr>
              <a:t> momentum </a:t>
            </a:r>
            <a:r>
              <a:rPr lang="en-ID" sz="1500" dirty="0" err="1">
                <a:latin typeface="inherit"/>
              </a:rPr>
              <a:t>pertumbuhan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ekonomi</a:t>
            </a:r>
            <a:r>
              <a:rPr lang="en-ID" sz="1500" dirty="0">
                <a:latin typeface="inherit"/>
              </a:rPr>
              <a:t> yang </a:t>
            </a:r>
            <a:r>
              <a:rPr lang="en-ID" sz="1500" dirty="0" err="1">
                <a:latin typeface="inherit"/>
              </a:rPr>
              <a:t>berkualitas</a:t>
            </a:r>
            <a:r>
              <a:rPr lang="en-ID" sz="1500" dirty="0">
                <a:latin typeface="inherit"/>
              </a:rPr>
              <a:t>, </a:t>
            </a:r>
            <a:r>
              <a:rPr lang="en-ID" sz="1500" dirty="0" err="1">
                <a:latin typeface="inherit"/>
              </a:rPr>
              <a:t>inklusif</a:t>
            </a:r>
            <a:r>
              <a:rPr lang="en-ID" sz="1500" dirty="0">
                <a:latin typeface="inherit"/>
              </a:rPr>
              <a:t>, dan </a:t>
            </a:r>
            <a:r>
              <a:rPr lang="en-ID" sz="1500" dirty="0" err="1">
                <a:latin typeface="inherit"/>
              </a:rPr>
              <a:t>berkelanjutan</a:t>
            </a:r>
            <a:r>
              <a:rPr lang="en-ID" sz="1500" dirty="0">
                <a:latin typeface="inherit"/>
              </a:rPr>
              <a:t>,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Dapat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melindungi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daya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beli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masyarakat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dari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goncangan</a:t>
            </a:r>
            <a:r>
              <a:rPr lang="en-ID" sz="1500" dirty="0">
                <a:latin typeface="inherit"/>
              </a:rPr>
              <a:t>, dan 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ID" sz="1500" dirty="0" err="1">
                <a:latin typeface="inherit"/>
              </a:rPr>
              <a:t>Mampu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menjaga</a:t>
            </a:r>
            <a:r>
              <a:rPr lang="en-ID" sz="1500" dirty="0">
                <a:latin typeface="inherit"/>
              </a:rPr>
              <a:t> agar </a:t>
            </a:r>
            <a:r>
              <a:rPr lang="en-ID" sz="1500" dirty="0" err="1">
                <a:latin typeface="inherit"/>
              </a:rPr>
              <a:t>postur</a:t>
            </a:r>
            <a:r>
              <a:rPr lang="en-ID" sz="1500" dirty="0">
                <a:latin typeface="inherit"/>
              </a:rPr>
              <a:t> APBN </a:t>
            </a:r>
            <a:r>
              <a:rPr lang="en-ID" sz="1500" dirty="0" err="1">
                <a:latin typeface="inherit"/>
              </a:rPr>
              <a:t>tetap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sehat</a:t>
            </a:r>
            <a:r>
              <a:rPr lang="en-ID" sz="1500" dirty="0">
                <a:latin typeface="inherit"/>
              </a:rPr>
              <a:t> dan </a:t>
            </a:r>
            <a:r>
              <a:rPr lang="en-ID" sz="1500" dirty="0" err="1">
                <a:latin typeface="inherit"/>
              </a:rPr>
              <a:t>berkelanjutan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dalam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jangka</a:t>
            </a:r>
            <a:r>
              <a:rPr lang="en-ID" sz="1500" dirty="0">
                <a:latin typeface="inherit"/>
              </a:rPr>
              <a:t> </a:t>
            </a:r>
            <a:r>
              <a:rPr lang="en-ID" sz="1500" dirty="0" err="1">
                <a:latin typeface="inherit"/>
              </a:rPr>
              <a:t>menengah-panjang</a:t>
            </a:r>
            <a:r>
              <a:rPr lang="en-ID" sz="1500" dirty="0">
                <a:latin typeface="inherit"/>
              </a:rPr>
              <a:t>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779D96-9157-4B29-BE4C-A7D1B9F4116A}"/>
              </a:ext>
            </a:extLst>
          </p:cNvPr>
          <p:cNvSpPr/>
          <p:nvPr/>
        </p:nvSpPr>
        <p:spPr>
          <a:xfrm>
            <a:off x="4072300" y="2972650"/>
            <a:ext cx="2963839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600" b="1" dirty="0">
                <a:latin typeface="inherit"/>
              </a:rPr>
              <a:t>KEBIJAKAN APBN TAHUN 2024</a:t>
            </a:r>
          </a:p>
          <a:p>
            <a:pPr algn="ctr"/>
            <a:r>
              <a:rPr lang="en-ID" sz="1600" dirty="0">
                <a:latin typeface="inherit"/>
              </a:rPr>
              <a:t>“</a:t>
            </a:r>
            <a:r>
              <a:rPr lang="en-ID" sz="1600" dirty="0" err="1">
                <a:latin typeface="inherit"/>
              </a:rPr>
              <a:t>Mempercepat</a:t>
            </a:r>
            <a:r>
              <a:rPr lang="en-ID" sz="1600" dirty="0">
                <a:latin typeface="inherit"/>
              </a:rPr>
              <a:t> </a:t>
            </a:r>
          </a:p>
          <a:p>
            <a:pPr algn="ctr"/>
            <a:r>
              <a:rPr lang="en-ID" sz="1600" dirty="0" err="1">
                <a:latin typeface="inherit"/>
              </a:rPr>
              <a:t>Transformasi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Ekonomi</a:t>
            </a:r>
            <a:endParaRPr lang="en-ID" sz="1600" dirty="0">
              <a:latin typeface="inherit"/>
            </a:endParaRPr>
          </a:p>
          <a:p>
            <a:pPr algn="ctr"/>
            <a:r>
              <a:rPr lang="en-ID" sz="1600" dirty="0">
                <a:latin typeface="inherit"/>
              </a:rPr>
              <a:t>yang </a:t>
            </a:r>
            <a:r>
              <a:rPr lang="en-ID" sz="1600" dirty="0" err="1">
                <a:latin typeface="inherit"/>
              </a:rPr>
              <a:t>Inklusif</a:t>
            </a:r>
            <a:r>
              <a:rPr lang="en-ID" sz="1600" dirty="0">
                <a:latin typeface="inherit"/>
              </a:rPr>
              <a:t> dan </a:t>
            </a:r>
            <a:r>
              <a:rPr lang="en-ID" sz="1600" dirty="0" err="1">
                <a:latin typeface="inherit"/>
              </a:rPr>
              <a:t>Berkelanjutan</a:t>
            </a:r>
            <a:r>
              <a:rPr lang="en-ID" sz="1600" dirty="0">
                <a:latin typeface="inherit"/>
              </a:rPr>
              <a:t>”.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5379F7-27F7-498E-9826-B2D2A07FA93D}"/>
              </a:ext>
            </a:extLst>
          </p:cNvPr>
          <p:cNvSpPr/>
          <p:nvPr/>
        </p:nvSpPr>
        <p:spPr>
          <a:xfrm>
            <a:off x="7421557" y="1054815"/>
            <a:ext cx="4628866" cy="49398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D" sz="1500" b="1" dirty="0">
                <a:solidFill>
                  <a:srgbClr val="333333"/>
                </a:solidFill>
                <a:latin typeface="inherit"/>
              </a:rPr>
              <a:t>2 STRATEGI</a:t>
            </a:r>
            <a:r>
              <a:rPr lang="en-ID" sz="1500" b="1" i="0" dirty="0">
                <a:solidFill>
                  <a:srgbClr val="333333"/>
                </a:solidFill>
                <a:effectLst/>
                <a:latin typeface="inherit"/>
              </a:rPr>
              <a:t> TRANSFORMASI EKONOMI</a:t>
            </a:r>
            <a:r>
              <a:rPr lang="en-ID" sz="1500" b="1" dirty="0">
                <a:solidFill>
                  <a:srgbClr val="333333"/>
                </a:solidFill>
                <a:latin typeface="inherit"/>
              </a:rPr>
              <a:t>;</a:t>
            </a:r>
          </a:p>
          <a:p>
            <a:pPr marL="176213" indent="-165100">
              <a:buFont typeface="+mj-lt"/>
              <a:buAutoNum type="arabicPeriod"/>
              <a:tabLst>
                <a:tab pos="177800" algn="l"/>
              </a:tabLst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Strategi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500" b="1" i="0" dirty="0">
                <a:solidFill>
                  <a:srgbClr val="333333"/>
                </a:solidFill>
                <a:effectLst/>
                <a:latin typeface="inherit"/>
              </a:rPr>
              <a:t>JANGKA PENDEK</a:t>
            </a:r>
            <a:r>
              <a:rPr lang="en-ID" sz="1500" dirty="0">
                <a:solidFill>
                  <a:srgbClr val="333333"/>
                </a:solidFill>
                <a:latin typeface="inherit"/>
              </a:rPr>
              <a:t>;</a:t>
            </a:r>
            <a:endParaRPr lang="en-ID" sz="1500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Mempercepat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Penghapusan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Ekstrem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Penurunan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Prevalensi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Stunting,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Pengendalian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Inflasi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</a:p>
          <a:p>
            <a:pPr marL="352425" lvl="1" indent="-176213">
              <a:buFont typeface="Arial" panose="020B0604020202020204" pitchFamily="34" charset="0"/>
              <a:buChar char="•"/>
            </a:pP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i="0" dirty="0" err="1">
                <a:solidFill>
                  <a:srgbClr val="333333"/>
                </a:solidFill>
                <a:effectLst/>
                <a:latin typeface="inherit"/>
              </a:rPr>
              <a:t>Investasi</a:t>
            </a:r>
            <a:r>
              <a:rPr lang="en-ID" sz="150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176213" indent="-176213">
              <a:buFont typeface="+mj-lt"/>
              <a:buAutoNum type="arabicPeriod"/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Strategi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500" b="1" i="0" dirty="0">
                <a:solidFill>
                  <a:srgbClr val="333333"/>
                </a:solidFill>
                <a:effectLst/>
                <a:latin typeface="inherit"/>
              </a:rPr>
              <a:t>JANGKA MENENGAH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: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500" dirty="0" err="1">
                <a:solidFill>
                  <a:srgbClr val="333333"/>
                </a:solidFill>
                <a:latin typeface="inherit"/>
              </a:rPr>
              <a:t>M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ewujudkan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SDM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unggul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produktif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inovatif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sejahtera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berdaya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saing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pendidikan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sistem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kesehatan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reformasi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sistem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termasuk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pekerja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migran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Indonesia.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Akselerasi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pembangunan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pendukung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transformasi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khususnya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energi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Teknologi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Informasi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Komunikasi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Pemantapan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implementasi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reformasi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birokrasi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simplifikasi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regulasi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Meningkatkan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aktivitas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bernilai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tambah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tinggi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hilirisasi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sumber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daya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alam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Mendorong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pengembangan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sz="15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500" b="0" i="0" dirty="0" err="1">
                <a:solidFill>
                  <a:srgbClr val="333333"/>
                </a:solidFill>
                <a:effectLst/>
                <a:latin typeface="inherit"/>
              </a:rPr>
              <a:t>hijau</a:t>
            </a:r>
            <a:endParaRPr lang="en-ID" sz="1500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3556558" y="3334796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0C119C4-E454-4A77-A9C1-D59E231EA007}"/>
              </a:ext>
            </a:extLst>
          </p:cNvPr>
          <p:cNvSpPr/>
          <p:nvPr/>
        </p:nvSpPr>
        <p:spPr>
          <a:xfrm flipH="1">
            <a:off x="7047392" y="3334796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EE4EB2-1A50-461A-A29C-0A7BDAF28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6" y="0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3436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9144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dirty="0">
                <a:solidFill>
                  <a:schemeClr val="bg1"/>
                </a:solidFill>
                <a:latin typeface="inherit"/>
              </a:rPr>
              <a:t>ASUMSI DASAR EKONOMI MAKRO SEBAGAI LANDASAN </a:t>
            </a:r>
          </a:p>
          <a:p>
            <a:pPr algn="ctr"/>
            <a:r>
              <a:rPr lang="en-ID" sz="2800" b="1" dirty="0">
                <a:solidFill>
                  <a:schemeClr val="bg1"/>
                </a:solidFill>
                <a:latin typeface="inherit"/>
              </a:rPr>
              <a:t>PENYUSUNAN RAPBN 2024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43684C7-C9BF-4479-8D64-ADD4E5A6EEAF}"/>
              </a:ext>
            </a:extLst>
          </p:cNvPr>
          <p:cNvGrpSpPr/>
          <p:nvPr/>
        </p:nvGrpSpPr>
        <p:grpSpPr>
          <a:xfrm>
            <a:off x="1540493" y="1051907"/>
            <a:ext cx="9111013" cy="5729737"/>
            <a:chOff x="114630" y="849087"/>
            <a:chExt cx="9111013" cy="572973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6B4B1CA-E9EC-4337-A757-DF45908CFC28}"/>
                </a:ext>
              </a:extLst>
            </p:cNvPr>
            <p:cNvSpPr/>
            <p:nvPr/>
          </p:nvSpPr>
          <p:spPr>
            <a:xfrm>
              <a:off x="114630" y="1223512"/>
              <a:ext cx="9111013" cy="535531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Penguatan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Struktural</a:t>
              </a:r>
              <a:r>
                <a:rPr lang="en-ID" b="1" dirty="0">
                  <a:solidFill>
                    <a:srgbClr val="333333"/>
                  </a:solidFill>
                  <a:latin typeface="inherit"/>
                </a:rPr>
                <a:t>:</a:t>
              </a:r>
              <a:endParaRPr lang="en-ID" b="1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pPr marL="177800" lvl="1" indent="-17780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Stabilitas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ekonomi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makro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terus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dijaga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177800" lvl="1" indent="-17780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Situasi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kondusif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damai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pada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Pemilu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Pilkada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Serentak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2024,</a:t>
              </a:r>
            </a:p>
            <a:p>
              <a:pPr marL="177800" lvl="1" indent="-17780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Implementasi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Undang-Undang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Harmonisasi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Peraturan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Perpajakan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177800" lvl="1" indent="-17780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Undang-Undang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Hubungan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Keuangan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Pusat dan Daerah (HKPD), dan</a:t>
              </a:r>
            </a:p>
            <a:p>
              <a:pPr marL="177800" lvl="1" indent="-17780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Undang-Undang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Pengembangan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Penguatan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Sektor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Keuangan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.</a:t>
              </a:r>
            </a:p>
            <a:p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Tingkat </a:t>
              </a:r>
              <a:r>
                <a:rPr lang="en-ID" b="1" dirty="0" err="1">
                  <a:solidFill>
                    <a:srgbClr val="333333"/>
                  </a:solidFill>
                  <a:latin typeface="inherit"/>
                </a:rPr>
                <a:t>I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nflasi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tetap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dijaga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pada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kisaran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2,8%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Peran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APBN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tetap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dioptimalkan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untuk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: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memitigasi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tekanan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inflasi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baik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akibat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perubahan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iklim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maupun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gejolak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eksternal</a:t>
              </a:r>
              <a:r>
                <a:rPr lang="en-ID" dirty="0">
                  <a:solidFill>
                    <a:srgbClr val="333333"/>
                  </a:solidFill>
                  <a:latin typeface="inherit"/>
                </a:rPr>
                <a:t>;</a:t>
              </a:r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Koordinasi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yang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kuat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antara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anggota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forum Tim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Pengendalian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Inflasi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Pusat dan Daerah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terus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dijaga</a:t>
              </a:r>
              <a:r>
                <a:rPr lang="en-ID" dirty="0">
                  <a:solidFill>
                    <a:srgbClr val="333333"/>
                  </a:solidFill>
                  <a:latin typeface="inherit"/>
                </a:rPr>
                <a:t>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Rata-rata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nilai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tukar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Rupiah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diperkirakan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bergerak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di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sekitar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Rp15.000 per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Dolar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AS;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Rata-rata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suku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bunga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Surat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Berharga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Negara 10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tahun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diprediksi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pada level 6,7%;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Koordinasi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anggota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Komite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Stabilitas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Sektor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Keuangan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selalu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antisipatif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responsif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 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dalam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menghadapi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potensi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gejolak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eksternal</a:t>
              </a:r>
              <a:r>
                <a:rPr lang="en-ID" dirty="0">
                  <a:solidFill>
                    <a:srgbClr val="333333"/>
                  </a:solidFill>
                  <a:latin typeface="inherit"/>
                </a:rPr>
                <a:t>;</a:t>
              </a:r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Harga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minyak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mentah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Indonesia (ICP)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diperkirakan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berada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pada 80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Dolar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AS per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barel</a:t>
              </a:r>
              <a:r>
                <a:rPr lang="en-ID" dirty="0">
                  <a:solidFill>
                    <a:srgbClr val="333333"/>
                  </a:solidFill>
                  <a:latin typeface="inherit"/>
                </a:rPr>
                <a:t>;</a:t>
              </a:r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Lifting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minyak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diperkirakan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mencapai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625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ribu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barel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per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hari</a:t>
              </a:r>
              <a:r>
                <a:rPr lang="en-ID" dirty="0">
                  <a:solidFill>
                    <a:srgbClr val="333333"/>
                  </a:solidFill>
                  <a:latin typeface="inherit"/>
                </a:rPr>
                <a:t>;</a:t>
              </a:r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Gas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bumi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diperkirakan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1,03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juta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barel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setara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minyak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per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hari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.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C4D78A5-23D4-4E3D-B9A1-F03F4205BC46}"/>
                </a:ext>
              </a:extLst>
            </p:cNvPr>
            <p:cNvSpPr/>
            <p:nvPr/>
          </p:nvSpPr>
          <p:spPr>
            <a:xfrm>
              <a:off x="114631" y="849087"/>
              <a:ext cx="9111012" cy="36933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ID" b="1" dirty="0">
                  <a:solidFill>
                    <a:schemeClr val="bg1"/>
                  </a:solidFill>
                  <a:latin typeface="inherit"/>
                </a:rPr>
                <a:t>PERTUMBUHAN EKONOMI 2024 DIPERKIRAKAN SEBESAR 5,2%;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6F1E424B-77FB-48C3-BA72-6DF848EB2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7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7290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4423015-6B86-4CC6-AD48-728C136EA0C4}"/>
              </a:ext>
            </a:extLst>
          </p:cNvPr>
          <p:cNvSpPr/>
          <p:nvPr/>
        </p:nvSpPr>
        <p:spPr>
          <a:xfrm>
            <a:off x="5772762" y="1080753"/>
            <a:ext cx="4943363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Upaya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eningkatan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SDM Indonesia,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ditekankan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pada: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Kompetensi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Guru dan Tenaga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Kependidikan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m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elalui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Distribusi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Guru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Sarana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Prasarana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PAUD;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Akses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Semua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Jenjang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Kualitas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Sarana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Prasarana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Penunjang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Kegiatan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Pendidikan,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erutama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Di Daerah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Tertinggal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Terluar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Terdepan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Vokasi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d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Pasar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Kerja</a:t>
            </a:r>
            <a:r>
              <a:rPr lang="en-ID" dirty="0">
                <a:solidFill>
                  <a:srgbClr val="333333"/>
                </a:solidFill>
                <a:latin typeface="inherit"/>
              </a:rPr>
              <a:t>;</a:t>
            </a:r>
            <a:endParaRPr lang="en-ID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Memperkuat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Investasi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antara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lain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dengan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m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endukung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Perluasan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Program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Beasiswa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Pemajuan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Kebudayaan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Perguruan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Tinggi Kelas Dunia,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Pengembangan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Riset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Inovasi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96252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>
                <a:solidFill>
                  <a:schemeClr val="bg1"/>
                </a:solidFill>
                <a:latin typeface="inherit"/>
              </a:rPr>
              <a:t>1. UPAYA PENINGKATAN KUALITAS SDM INDONESIA</a:t>
            </a:r>
          </a:p>
          <a:p>
            <a:pPr algn="ctr"/>
            <a:r>
              <a:rPr lang="en-ID" sz="2800" b="1" dirty="0">
                <a:solidFill>
                  <a:schemeClr val="bg1"/>
                </a:solidFill>
                <a:latin typeface="inherit"/>
              </a:rPr>
              <a:t>Pendidikan: SDM </a:t>
            </a:r>
            <a:r>
              <a:rPr lang="en-ID" sz="2800" b="1" dirty="0" err="1">
                <a:solidFill>
                  <a:schemeClr val="bg1"/>
                </a:solidFill>
                <a:latin typeface="inherit"/>
              </a:rPr>
              <a:t>Unggul</a:t>
            </a:r>
            <a:r>
              <a:rPr lang="en-ID" sz="2800" b="1" dirty="0">
                <a:solidFill>
                  <a:schemeClr val="bg1"/>
                </a:solidFill>
                <a:latin typeface="inherit"/>
              </a:rPr>
              <a:t>, </a:t>
            </a:r>
            <a:r>
              <a:rPr lang="en-ID" sz="2800" b="1" dirty="0" err="1">
                <a:solidFill>
                  <a:schemeClr val="bg1"/>
                </a:solidFill>
                <a:latin typeface="inherit"/>
              </a:rPr>
              <a:t>Inovatif</a:t>
            </a:r>
            <a:r>
              <a:rPr lang="en-ID" sz="2800" b="1" dirty="0">
                <a:solidFill>
                  <a:schemeClr val="bg1"/>
                </a:solidFill>
                <a:latin typeface="inherit"/>
              </a:rPr>
              <a:t>, </a:t>
            </a:r>
            <a:r>
              <a:rPr lang="en-ID" sz="2800" b="1" dirty="0" err="1">
                <a:solidFill>
                  <a:schemeClr val="bg1"/>
                </a:solidFill>
                <a:latin typeface="inherit"/>
              </a:rPr>
              <a:t>Berintegritas</a:t>
            </a:r>
            <a:r>
              <a:rPr lang="en-ID" sz="2800" b="1" dirty="0">
                <a:solidFill>
                  <a:schemeClr val="bg1"/>
                </a:solidFill>
                <a:latin typeface="inherit"/>
              </a:rPr>
              <a:t>, dan </a:t>
            </a:r>
            <a:r>
              <a:rPr lang="en-ID" sz="2800" b="1" dirty="0" err="1">
                <a:solidFill>
                  <a:schemeClr val="bg1"/>
                </a:solidFill>
                <a:latin typeface="inherit"/>
              </a:rPr>
              <a:t>Berdaya</a:t>
            </a:r>
            <a:r>
              <a:rPr lang="en-ID" sz="2800" b="1" dirty="0">
                <a:solidFill>
                  <a:schemeClr val="bg1"/>
                </a:solidFill>
                <a:latin typeface="inherit"/>
              </a:rPr>
              <a:t> </a:t>
            </a:r>
            <a:r>
              <a:rPr lang="en-ID" sz="2800" b="1" dirty="0" err="1">
                <a:solidFill>
                  <a:schemeClr val="bg1"/>
                </a:solidFill>
                <a:latin typeface="inherit"/>
              </a:rPr>
              <a:t>Saing</a:t>
            </a:r>
            <a:r>
              <a:rPr lang="en-ID" sz="2800" b="1" dirty="0">
                <a:solidFill>
                  <a:schemeClr val="bg1"/>
                </a:solidFill>
                <a:latin typeface="inherit"/>
              </a:rPr>
              <a:t>.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5257021" y="3286669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5B689B-0A87-4DA8-B93E-236F14FC1AA2}"/>
              </a:ext>
            </a:extLst>
          </p:cNvPr>
          <p:cNvSpPr/>
          <p:nvPr/>
        </p:nvSpPr>
        <p:spPr>
          <a:xfrm>
            <a:off x="2037347" y="2245671"/>
            <a:ext cx="3219674" cy="28623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Anggaran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Pendidikan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sebesar</a:t>
            </a:r>
            <a:endParaRPr lang="en-ID" b="0" i="0" dirty="0">
              <a:solidFill>
                <a:srgbClr val="333333"/>
              </a:solidFill>
              <a:effectLst/>
              <a:latin typeface="Lato"/>
            </a:endParaRPr>
          </a:p>
          <a:p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Rp660,8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triliun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atau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20% APBN</a:t>
            </a:r>
            <a:r>
              <a:rPr lang="en-ID" dirty="0">
                <a:solidFill>
                  <a:srgbClr val="333333"/>
                </a:solidFill>
                <a:latin typeface="Lato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Alokasi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Belanja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Pemerintah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Pusat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Rp237,3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Transfer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Daerah 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Rp346,6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dan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Pembiayaan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I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nvestasi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Pendidikan 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Rp77,0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C5B49-04B6-44E9-A969-25F1DA77E78D}"/>
              </a:ext>
            </a:extLst>
          </p:cNvPr>
          <p:cNvSpPr txBox="1"/>
          <p:nvPr/>
        </p:nvSpPr>
        <p:spPr>
          <a:xfrm>
            <a:off x="2037347" y="1534049"/>
            <a:ext cx="3219674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inherit"/>
              </a:rPr>
              <a:t>PENDIDIKAN</a:t>
            </a:r>
            <a:endParaRPr lang="en-ID" sz="2000" b="1" dirty="0">
              <a:solidFill>
                <a:schemeClr val="bg1"/>
              </a:solidFill>
              <a:latin typeface="inheri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EA937E-F8E8-4D53-AFE9-DE7A910985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7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84257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96252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>
                <a:solidFill>
                  <a:schemeClr val="bg1"/>
                </a:solidFill>
              </a:rPr>
              <a:t>2. UPAYA PENINGKATAN KUALITAS SDM INDONESIA</a:t>
            </a:r>
          </a:p>
          <a:p>
            <a:pPr algn="ctr"/>
            <a:r>
              <a:rPr lang="en-ID" sz="2800" b="1" dirty="0" err="1">
                <a:solidFill>
                  <a:schemeClr val="bg1"/>
                </a:solidFill>
              </a:rPr>
              <a:t>Kesehatan</a:t>
            </a:r>
            <a:r>
              <a:rPr lang="en-ID" sz="2800" b="1" dirty="0">
                <a:solidFill>
                  <a:schemeClr val="bg1"/>
                </a:solidFill>
              </a:rPr>
              <a:t>:  SDM yang </a:t>
            </a:r>
            <a:r>
              <a:rPr lang="en-ID" sz="2800" b="1" dirty="0" err="1">
                <a:solidFill>
                  <a:schemeClr val="bg1"/>
                </a:solidFill>
              </a:rPr>
              <a:t>Sehat</a:t>
            </a:r>
            <a:r>
              <a:rPr lang="en-ID" sz="2800" b="1" dirty="0">
                <a:solidFill>
                  <a:schemeClr val="bg1"/>
                </a:solidFill>
              </a:rPr>
              <a:t> dan </a:t>
            </a:r>
            <a:r>
              <a:rPr lang="en-ID" sz="2800" b="1" dirty="0" err="1">
                <a:solidFill>
                  <a:schemeClr val="bg1"/>
                </a:solidFill>
              </a:rPr>
              <a:t>Produktif</a:t>
            </a:r>
            <a:endParaRPr lang="en-ID" sz="2800" b="1" dirty="0">
              <a:solidFill>
                <a:schemeClr val="bg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5010645" y="3621504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9B473F5-3749-4FF5-B2C7-C9D266381DB0}"/>
              </a:ext>
            </a:extLst>
          </p:cNvPr>
          <p:cNvGrpSpPr/>
          <p:nvPr/>
        </p:nvGrpSpPr>
        <p:grpSpPr>
          <a:xfrm>
            <a:off x="2316048" y="2428361"/>
            <a:ext cx="2694597" cy="2462212"/>
            <a:chOff x="417093" y="1179517"/>
            <a:chExt cx="2694597" cy="246221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15C5B49-04B6-44E9-A969-25F1DA77E78D}"/>
                </a:ext>
              </a:extLst>
            </p:cNvPr>
            <p:cNvSpPr txBox="1"/>
            <p:nvPr/>
          </p:nvSpPr>
          <p:spPr>
            <a:xfrm>
              <a:off x="417093" y="1179517"/>
              <a:ext cx="2694595" cy="70788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u="sng" dirty="0">
                  <a:solidFill>
                    <a:schemeClr val="bg1"/>
                  </a:solidFill>
                  <a:latin typeface="inherit"/>
                </a:rPr>
                <a:t>ALOKASI APBN 2024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inherit"/>
                </a:rPr>
                <a:t>KESEHATAN</a:t>
              </a:r>
              <a:endParaRPr lang="en-ID" sz="2000" b="1" dirty="0">
                <a:solidFill>
                  <a:schemeClr val="bg1"/>
                </a:solidFill>
                <a:latin typeface="inherit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2ABFCD0-14C7-4BCF-86F0-2C3B9ED0FCD2}"/>
                </a:ext>
              </a:extLst>
            </p:cNvPr>
            <p:cNvSpPr/>
            <p:nvPr/>
          </p:nvSpPr>
          <p:spPr>
            <a:xfrm>
              <a:off x="417094" y="1887403"/>
              <a:ext cx="2694596" cy="17543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Untuk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menghadirkan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SDM yang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sehat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produktif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anggaran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kesehatan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direncanakan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sebesar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 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Rp186,4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triliun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atau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5,6%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dari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APBN.</a:t>
              </a:r>
              <a:endParaRPr lang="en-ID" b="0" i="0" dirty="0">
                <a:solidFill>
                  <a:srgbClr val="333333"/>
                </a:solidFill>
                <a:effectLst/>
                <a:latin typeface="inherit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33A6DDB-58E6-47D0-8F5F-00BE624E724C}"/>
              </a:ext>
            </a:extLst>
          </p:cNvPr>
          <p:cNvGrpSpPr/>
          <p:nvPr/>
        </p:nvGrpSpPr>
        <p:grpSpPr>
          <a:xfrm>
            <a:off x="5342021" y="1760307"/>
            <a:ext cx="5366084" cy="4455575"/>
            <a:chOff x="5342021" y="1760307"/>
            <a:chExt cx="5366084" cy="44555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EF2CD8-E2F9-4425-8CE0-739CE34DEE5A}"/>
                </a:ext>
              </a:extLst>
            </p:cNvPr>
            <p:cNvSpPr/>
            <p:nvPr/>
          </p:nvSpPr>
          <p:spPr>
            <a:xfrm>
              <a:off x="5526387" y="1760307"/>
              <a:ext cx="5005138" cy="397031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ID" b="1" i="0" dirty="0">
                  <a:solidFill>
                    <a:srgbClr val="333333"/>
                  </a:solidFill>
                  <a:effectLst/>
                  <a:latin typeface="Lato"/>
                </a:rPr>
                <a:t>KESEHATAN</a:t>
              </a:r>
              <a:endParaRPr lang="en-ID" b="0" i="0" dirty="0">
                <a:solidFill>
                  <a:srgbClr val="333333"/>
                </a:solidFill>
                <a:effectLst/>
                <a:latin typeface="Lato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Transformasi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Sistem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dirty="0" err="1">
                  <a:solidFill>
                    <a:srgbClr val="333333"/>
                  </a:solidFill>
                  <a:latin typeface="inherit"/>
                </a:rPr>
                <a:t>K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esehatan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Mendorong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berkembangnya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dirty="0" err="1">
                  <a:solidFill>
                    <a:srgbClr val="333333"/>
                  </a:solidFill>
                  <a:latin typeface="inherit"/>
                </a:rPr>
                <a:t>I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ndustri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Farmasi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yang </a:t>
              </a:r>
              <a:r>
                <a:rPr lang="en-ID" dirty="0" err="1">
                  <a:solidFill>
                    <a:srgbClr val="333333"/>
                  </a:solidFill>
                  <a:latin typeface="inherit"/>
                </a:rPr>
                <a:t>K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uat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Kompetitif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Meningkatkan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dirty="0" err="1">
                  <a:solidFill>
                    <a:srgbClr val="333333"/>
                  </a:solidFill>
                  <a:latin typeface="inherit"/>
                </a:rPr>
                <a:t>A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kses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Kualitas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Layanan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Primer dan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Rujukan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Menjamin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tersedianya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Fasilitas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Layanan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kesehatan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yang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andal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dari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hulu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ke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hilir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Mengefektifkan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program JKN,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Mempercepat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dirty="0" err="1">
                  <a:solidFill>
                    <a:srgbClr val="333333"/>
                  </a:solidFill>
                  <a:latin typeface="inherit"/>
                </a:rPr>
                <a:t>P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enurunan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Prevalensi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Stunting agar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mencapai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14% di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tahun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2024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, yang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dilakukan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melalui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perluasan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cakupan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seluruh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kabupaten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/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kota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di Indonesia, </a:t>
              </a:r>
              <a:r>
                <a:rPr lang="en-ID" b="0" i="0" dirty="0" err="1">
                  <a:solidFill>
                    <a:srgbClr val="333333"/>
                  </a:solidFill>
                  <a:effectLst/>
                  <a:latin typeface="inherit"/>
                </a:rPr>
                <a:t>dengan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penguatan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sinergi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berbagai</a:t>
              </a:r>
              <a:r>
                <a:rPr lang="en-ID" b="1" i="0" dirty="0">
                  <a:solidFill>
                    <a:srgbClr val="333333"/>
                  </a:solidFill>
                  <a:effectLst/>
                  <a:latin typeface="inherit"/>
                </a:rPr>
                <a:t> </a:t>
              </a:r>
              <a:r>
                <a:rPr lang="en-ID" b="1" i="0" dirty="0" err="1">
                  <a:solidFill>
                    <a:srgbClr val="333333"/>
                  </a:solidFill>
                  <a:effectLst/>
                  <a:latin typeface="inherit"/>
                </a:rPr>
                <a:t>institusi</a:t>
              </a:r>
              <a:r>
                <a:rPr lang="en-ID" b="0" i="0" dirty="0">
                  <a:solidFill>
                    <a:srgbClr val="333333"/>
                  </a:solidFill>
                  <a:effectLst/>
                  <a:latin typeface="inherit"/>
                </a:rPr>
                <a:t>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501BE3C-E0DB-4CAF-8A22-F431CDD63FEB}"/>
                </a:ext>
              </a:extLst>
            </p:cNvPr>
            <p:cNvSpPr/>
            <p:nvPr/>
          </p:nvSpPr>
          <p:spPr>
            <a:xfrm>
              <a:off x="5342021" y="4295274"/>
              <a:ext cx="5366084" cy="19206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462BB57-73A6-4F6A-AEA1-4C27DE3EB367}"/>
                </a:ext>
              </a:extLst>
            </p:cNvPr>
            <p:cNvSpPr txBox="1"/>
            <p:nvPr/>
          </p:nvSpPr>
          <p:spPr>
            <a:xfrm>
              <a:off x="6835731" y="5736136"/>
              <a:ext cx="2378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Strategi</a:t>
              </a:r>
              <a:r>
                <a:rPr lang="en-US" b="1" dirty="0"/>
                <a:t> </a:t>
              </a:r>
              <a:r>
                <a:rPr lang="en-US" b="1" dirty="0" err="1"/>
                <a:t>Jangka</a:t>
              </a:r>
              <a:r>
                <a:rPr lang="en-US" b="1" dirty="0"/>
                <a:t> </a:t>
              </a:r>
              <a:r>
                <a:rPr lang="en-US" b="1" dirty="0" err="1"/>
                <a:t>Pendek</a:t>
              </a:r>
              <a:endParaRPr lang="en-ID" b="1" dirty="0"/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3CF8662E-87E1-4140-B185-98ABEF993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9481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417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1235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>
                <a:solidFill>
                  <a:schemeClr val="bg1"/>
                </a:solidFill>
                <a:latin typeface="inherit"/>
              </a:rPr>
              <a:t>3. PERLINDUNGAN SOSIAL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inherit"/>
              </a:rPr>
              <a:t>Penurunan Kemiskinan, Meningkatkan Kesejahteraan,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  <a:latin typeface="inherit"/>
              </a:rPr>
              <a:t> Pembangunan SDM Jangka Panjang dan Memutus Rantai Kemiskinan</a:t>
            </a:r>
            <a:endParaRPr lang="en-ID" sz="24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6108332" y="3761020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C5B49-04B6-44E9-A969-25F1DA77E78D}"/>
              </a:ext>
            </a:extLst>
          </p:cNvPr>
          <p:cNvSpPr txBox="1"/>
          <p:nvPr/>
        </p:nvSpPr>
        <p:spPr>
          <a:xfrm>
            <a:off x="2316049" y="2428361"/>
            <a:ext cx="3779952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inherit"/>
              </a:rPr>
              <a:t>PERLINDUNGAN SOSIAL</a:t>
            </a:r>
            <a:endParaRPr lang="en-ID" sz="2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2C21F0-54A8-48B1-B2DB-CDA9D3EB822D}"/>
              </a:ext>
            </a:extLst>
          </p:cNvPr>
          <p:cNvSpPr/>
          <p:nvPr/>
        </p:nvSpPr>
        <p:spPr>
          <a:xfrm>
            <a:off x="2303718" y="3136247"/>
            <a:ext cx="3779952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mempercepat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penurunan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meningkatkan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kesejahteraan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pembangunan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SDM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angka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panjang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memutus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rantai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dialokasikan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Rp493,5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  <a:endParaRPr lang="en-ID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AF677C-CD5E-41A3-9383-863AC5FD20E1}"/>
              </a:ext>
            </a:extLst>
          </p:cNvPr>
          <p:cNvSpPr/>
          <p:nvPr/>
        </p:nvSpPr>
        <p:spPr>
          <a:xfrm>
            <a:off x="6648736" y="1952324"/>
            <a:ext cx="3779952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1" dirty="0" err="1">
                <a:solidFill>
                  <a:srgbClr val="333333"/>
                </a:solidFill>
                <a:latin typeface="Lato"/>
              </a:rPr>
              <a:t>R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eformasi</a:t>
            </a:r>
            <a:r>
              <a:rPr lang="en-ID" b="1" dirty="0">
                <a:solidFill>
                  <a:srgbClr val="333333"/>
                </a:solidFill>
                <a:latin typeface="Lato"/>
              </a:rPr>
              <a:t> P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rogram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Perlindungan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Sosial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diarahkan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pada;</a:t>
            </a:r>
          </a:p>
          <a:p>
            <a:endParaRPr lang="en-ID" b="0" i="0" dirty="0">
              <a:solidFill>
                <a:srgbClr val="333333"/>
              </a:solidFill>
              <a:effectLst/>
              <a:latin typeface="La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Penyempurnaan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Sepanjang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Hayat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Adaptif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Subsidi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epat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Sasaran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berbasis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Target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Penerima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Manfaat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Perbaikan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Basis Data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Penerima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Manfaat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antara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lain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enguatan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Data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Registrasi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Sosial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Percepatan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enghapusan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Kemiskinan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Ekstrem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menjadi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0% pada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tahun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2024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0EB694E-729F-4698-8DAA-6DEEEBBF76EE}"/>
              </a:ext>
            </a:extLst>
          </p:cNvPr>
          <p:cNvSpPr/>
          <p:nvPr/>
        </p:nvSpPr>
        <p:spPr>
          <a:xfrm>
            <a:off x="6482687" y="5037275"/>
            <a:ext cx="4094328" cy="136760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EAD8F6-D94D-440C-B061-67EC16811F65}"/>
              </a:ext>
            </a:extLst>
          </p:cNvPr>
          <p:cNvSpPr txBox="1"/>
          <p:nvPr/>
        </p:nvSpPr>
        <p:spPr>
          <a:xfrm>
            <a:off x="7408937" y="5925129"/>
            <a:ext cx="2378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Strategi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Pendek</a:t>
            </a:r>
            <a:endParaRPr lang="en-ID" b="1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AF582A6-F618-46AA-B58A-783EF0A36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7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774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1235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>
                <a:solidFill>
                  <a:schemeClr val="bg1"/>
                </a:solidFill>
              </a:rPr>
              <a:t>4. INFRASTRUKTUR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</a:rPr>
              <a:t>Untuk Mendorong Produktivitas, Mobilitas dan Konektivitas, </a:t>
            </a:r>
          </a:p>
          <a:p>
            <a:pPr algn="ctr"/>
            <a:r>
              <a:rPr lang="fi-FI" sz="2400" b="1" dirty="0">
                <a:solidFill>
                  <a:schemeClr val="bg1"/>
                </a:solidFill>
              </a:rPr>
              <a:t>serta Pemerataan Yang Berkeadilan</a:t>
            </a:r>
            <a:endParaRPr lang="en-ID" sz="2400" b="1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C5B49-04B6-44E9-A969-25F1DA77E78D}"/>
              </a:ext>
            </a:extLst>
          </p:cNvPr>
          <p:cNvSpPr txBox="1"/>
          <p:nvPr/>
        </p:nvSpPr>
        <p:spPr>
          <a:xfrm>
            <a:off x="1693997" y="2177752"/>
            <a:ext cx="3779952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  <a:latin typeface="inherit"/>
              </a:rPr>
              <a:t>ALOKASI APBN 2024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inherit"/>
              </a:rPr>
              <a:t>INFRASTRUKTUR</a:t>
            </a:r>
            <a:endParaRPr lang="en-ID" sz="2000" b="1" dirty="0">
              <a:solidFill>
                <a:schemeClr val="bg1"/>
              </a:solidFill>
              <a:latin typeface="inheri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6CDF05-E072-4D64-A3EF-9D1285758974}"/>
              </a:ext>
            </a:extLst>
          </p:cNvPr>
          <p:cNvSpPr/>
          <p:nvPr/>
        </p:nvSpPr>
        <p:spPr>
          <a:xfrm>
            <a:off x="1693997" y="2892688"/>
            <a:ext cx="3779952" cy="10772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Untuk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mendorong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produktivitas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mobilitas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berkeadilan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anggaran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dialokasikan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sz="1600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 </a:t>
            </a:r>
            <a:r>
              <a:rPr lang="en-ID" sz="1600" b="1" i="0" dirty="0">
                <a:solidFill>
                  <a:srgbClr val="333333"/>
                </a:solidFill>
                <a:effectLst/>
                <a:latin typeface="inherit"/>
              </a:rPr>
              <a:t>Rp422,7 </a:t>
            </a:r>
            <a:r>
              <a:rPr lang="en-ID" sz="1600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sz="1600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AC1B72-041D-47E2-83E4-BCBDADCE4278}"/>
              </a:ext>
            </a:extLst>
          </p:cNvPr>
          <p:cNvSpPr/>
          <p:nvPr/>
        </p:nvSpPr>
        <p:spPr>
          <a:xfrm>
            <a:off x="6060563" y="2177752"/>
            <a:ext cx="4356747" cy="420694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endParaRPr lang="en-ID" b="0" i="0" dirty="0">
              <a:solidFill>
                <a:srgbClr val="333333"/>
              </a:solidFill>
              <a:effectLst/>
              <a:latin typeface="inheri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Penyediaan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Pelayanan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>
                <a:solidFill>
                  <a:srgbClr val="333333"/>
                </a:solidFill>
                <a:latin typeface="inherit"/>
              </a:rPr>
              <a:t>D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asar;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roduktivitas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I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nfrastruktur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Konektivitas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Mobilitas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Jaringan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Irigasi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melalui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Pembangunan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Bendungan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Saluran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Irigasi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Primer,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Sekunder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Tersier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Penyediaan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Energi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yang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erjangkau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Andal, dan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B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erkelanjutan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Pemerataan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A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kses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Teknologi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Informasi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Komunikasi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Mendukung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royek-Proyek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Strategis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termasuk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embangunan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Ibu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Kota Negara (IKN).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BB03B8-00E0-4188-B9A9-B8FE3D43432A}"/>
              </a:ext>
            </a:extLst>
          </p:cNvPr>
          <p:cNvSpPr/>
          <p:nvPr/>
        </p:nvSpPr>
        <p:spPr>
          <a:xfrm>
            <a:off x="1693997" y="3966850"/>
            <a:ext cx="3779952" cy="255454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sz="1600" b="1" dirty="0" err="1">
                <a:latin typeface="inherit"/>
              </a:rPr>
              <a:t>Upaya</a:t>
            </a:r>
            <a:r>
              <a:rPr lang="en-ID" sz="1600" b="1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Akselerasi</a:t>
            </a:r>
            <a:r>
              <a:rPr lang="en-ID" sz="1600" b="1" dirty="0">
                <a:latin typeface="inherit"/>
              </a:rPr>
              <a:t> Pembangunan </a:t>
            </a:r>
            <a:r>
              <a:rPr lang="en-ID" sz="1600" b="1" dirty="0" err="1">
                <a:latin typeface="inherit"/>
              </a:rPr>
              <a:t>Infrastruktur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ditempuh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dengan</a:t>
            </a:r>
            <a:r>
              <a:rPr lang="en-ID" sz="1600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Bauran</a:t>
            </a:r>
            <a:r>
              <a:rPr lang="en-ID" sz="1600" b="1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Skema</a:t>
            </a:r>
            <a:r>
              <a:rPr lang="en-ID" sz="1600" b="1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Pendanaan</a:t>
            </a:r>
            <a:r>
              <a:rPr lang="en-ID" sz="1600" dirty="0">
                <a:latin typeface="inherit"/>
              </a:rPr>
              <a:t>;</a:t>
            </a:r>
          </a:p>
          <a:p>
            <a:r>
              <a:rPr lang="en-ID" sz="1600" dirty="0" err="1">
                <a:latin typeface="inherit"/>
              </a:rPr>
              <a:t>Sinergi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sisi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pembiayaan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investasi</a:t>
            </a:r>
            <a:r>
              <a:rPr lang="en-ID" sz="1600" dirty="0">
                <a:latin typeface="inherit"/>
              </a:rPr>
              <a:t> dan </a:t>
            </a:r>
            <a:r>
              <a:rPr lang="en-ID" sz="1600" dirty="0" err="1">
                <a:latin typeface="inherit"/>
              </a:rPr>
              <a:t>belanja</a:t>
            </a:r>
            <a:r>
              <a:rPr lang="en-ID" sz="1600" dirty="0">
                <a:latin typeface="inherit"/>
              </a:rPr>
              <a:t> Kementerian/ Lembaga </a:t>
            </a:r>
            <a:r>
              <a:rPr lang="en-ID" sz="1600" dirty="0" err="1">
                <a:latin typeface="inherit"/>
              </a:rPr>
              <a:t>serta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meningkatkan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peran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swasta</a:t>
            </a:r>
            <a:r>
              <a:rPr lang="en-ID" sz="1600" dirty="0">
                <a:latin typeface="inherit"/>
              </a:rPr>
              <a:t>. </a:t>
            </a:r>
          </a:p>
          <a:p>
            <a:r>
              <a:rPr lang="en-ID" sz="1600" dirty="0" err="1">
                <a:latin typeface="inherit"/>
              </a:rPr>
              <a:t>Untuk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itu</a:t>
            </a:r>
            <a:r>
              <a:rPr lang="en-ID" sz="1600" dirty="0">
                <a:latin typeface="inherit"/>
              </a:rPr>
              <a:t>, </a:t>
            </a:r>
            <a:r>
              <a:rPr lang="en-ID" sz="1600" dirty="0" err="1">
                <a:latin typeface="inherit"/>
              </a:rPr>
              <a:t>Pemerintah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terus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mendorong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pengembangan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Skema</a:t>
            </a:r>
            <a:r>
              <a:rPr lang="en-ID" sz="1600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Kerja</a:t>
            </a:r>
            <a:r>
              <a:rPr lang="en-ID" sz="1600" b="1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sama</a:t>
            </a:r>
            <a:r>
              <a:rPr lang="en-ID" sz="1600" b="1" dirty="0">
                <a:latin typeface="inherit"/>
              </a:rPr>
              <a:t> </a:t>
            </a:r>
            <a:r>
              <a:rPr lang="en-ID" sz="1600" b="1" dirty="0" err="1">
                <a:latin typeface="inherit"/>
              </a:rPr>
              <a:t>Pemerintah</a:t>
            </a:r>
            <a:r>
              <a:rPr lang="en-ID" sz="1600" b="1" dirty="0">
                <a:latin typeface="inherit"/>
              </a:rPr>
              <a:t> dan Badan Usaha (KPBU)</a:t>
            </a:r>
            <a:r>
              <a:rPr lang="en-ID" sz="1600" dirty="0">
                <a:latin typeface="inherit"/>
              </a:rPr>
              <a:t> yang </a:t>
            </a:r>
            <a:r>
              <a:rPr lang="en-ID" sz="1600" dirty="0" err="1">
                <a:latin typeface="inherit"/>
              </a:rPr>
              <a:t>lebih</a:t>
            </a:r>
            <a:r>
              <a:rPr lang="en-ID" sz="1600" dirty="0">
                <a:latin typeface="inherit"/>
              </a:rPr>
              <a:t> </a:t>
            </a:r>
            <a:r>
              <a:rPr lang="en-ID" sz="1600" dirty="0" err="1">
                <a:latin typeface="inherit"/>
              </a:rPr>
              <a:t>masif</a:t>
            </a:r>
            <a:r>
              <a:rPr lang="en-ID" sz="1600" dirty="0">
                <a:latin typeface="inherit"/>
              </a:rPr>
              <a:t> dan </a:t>
            </a:r>
            <a:r>
              <a:rPr lang="en-ID" sz="1600" dirty="0" err="1">
                <a:latin typeface="inherit"/>
              </a:rPr>
              <a:t>berkelanjutan</a:t>
            </a:r>
            <a:r>
              <a:rPr lang="en-ID" sz="1600" dirty="0">
                <a:latin typeface="inherit"/>
              </a:rPr>
              <a:t>.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6517F28-2969-42B7-AB88-2350B22707D8}"/>
              </a:ext>
            </a:extLst>
          </p:cNvPr>
          <p:cNvSpPr/>
          <p:nvPr/>
        </p:nvSpPr>
        <p:spPr>
          <a:xfrm>
            <a:off x="5509385" y="3783337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0ABAE7-2BD8-4E8E-B15D-8EA1B0323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4798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23458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24BA02-951D-42B3-9D62-FCCC63491724}"/>
              </a:ext>
            </a:extLst>
          </p:cNvPr>
          <p:cNvSpPr/>
          <p:nvPr/>
        </p:nvSpPr>
        <p:spPr>
          <a:xfrm>
            <a:off x="0" y="-1"/>
            <a:ext cx="12192000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ID" sz="2800" b="1" u="sng" dirty="0">
                <a:solidFill>
                  <a:schemeClr val="bg1"/>
                </a:solidFill>
              </a:rPr>
              <a:t>5. KETAHANAN PANGAN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1ED724C-6F59-47E2-B1B0-CCD9484909D5}"/>
              </a:ext>
            </a:extLst>
          </p:cNvPr>
          <p:cNvSpPr/>
          <p:nvPr/>
        </p:nvSpPr>
        <p:spPr>
          <a:xfrm>
            <a:off x="5245408" y="3638275"/>
            <a:ext cx="515742" cy="35292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5C5B49-04B6-44E9-A969-25F1DA77E78D}"/>
              </a:ext>
            </a:extLst>
          </p:cNvPr>
          <p:cNvSpPr txBox="1"/>
          <p:nvPr/>
        </p:nvSpPr>
        <p:spPr>
          <a:xfrm>
            <a:off x="2230927" y="2721114"/>
            <a:ext cx="3014481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solidFill>
                  <a:schemeClr val="bg1"/>
                </a:solidFill>
              </a:rPr>
              <a:t>ALOKASI APBN 2024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KETAHANAN PANGAN</a:t>
            </a:r>
            <a:endParaRPr lang="en-ID" sz="2000" b="1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9FCA0E-E6AF-427A-8E7F-FB216E85A17D}"/>
              </a:ext>
            </a:extLst>
          </p:cNvPr>
          <p:cNvSpPr/>
          <p:nvPr/>
        </p:nvSpPr>
        <p:spPr>
          <a:xfrm>
            <a:off x="2230927" y="3429000"/>
            <a:ext cx="301448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Strategi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T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ransformasi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Ekonomi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bidang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Ketahanan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dialokasikan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sebesar</a:t>
            </a:r>
            <a:endParaRPr lang="en-ID" dirty="0">
              <a:solidFill>
                <a:srgbClr val="333333"/>
              </a:solidFill>
              <a:latin typeface="inherit"/>
            </a:endParaRPr>
          </a:p>
          <a:p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Rp108,8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triliun</a:t>
            </a:r>
            <a:r>
              <a:rPr lang="en-ID" b="1" dirty="0">
                <a:solidFill>
                  <a:srgbClr val="333333"/>
                </a:solidFill>
                <a:latin typeface="inherit"/>
              </a:rPr>
              <a:t>.</a:t>
            </a:r>
            <a:endParaRPr lang="en-ID" b="0" i="0" dirty="0">
              <a:solidFill>
                <a:srgbClr val="333333"/>
              </a:solidFill>
              <a:effectLst/>
              <a:latin typeface="inheri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F72748-63F1-4198-978B-CAE1B9D3BFC1}"/>
              </a:ext>
            </a:extLst>
          </p:cNvPr>
          <p:cNvSpPr/>
          <p:nvPr/>
        </p:nvSpPr>
        <p:spPr>
          <a:xfrm>
            <a:off x="5761150" y="2144541"/>
            <a:ext cx="4778629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Strategi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transformasi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ekonomi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di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bidang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Ketahanan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1" dirty="0" err="1">
                <a:solidFill>
                  <a:srgbClr val="333333"/>
                </a:solidFill>
                <a:latin typeface="Lato"/>
              </a:rPr>
              <a:t>P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Lato"/>
              </a:rPr>
              <a:t>angan</a:t>
            </a:r>
            <a:r>
              <a:rPr lang="en-ID" b="1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diprioritaskan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Lato"/>
              </a:rPr>
              <a:t>untuk</a:t>
            </a:r>
            <a:r>
              <a:rPr lang="en-ID" b="0" i="0" dirty="0">
                <a:solidFill>
                  <a:srgbClr val="333333"/>
                </a:solidFill>
                <a:effectLst/>
                <a:latin typeface="Lato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Ketersediaan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Akses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,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Stabilisasi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Harga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Peningkatan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dirty="0" err="1">
                <a:solidFill>
                  <a:srgbClr val="333333"/>
                </a:solidFill>
                <a:latin typeface="inherit"/>
              </a:rPr>
              <a:t>P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roduksi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Domestik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Kelembagaan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Petani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Dukungan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Pembiayaan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serta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Perlindungan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 Usaha </a:t>
            </a:r>
            <a:r>
              <a:rPr lang="en-ID" b="1" i="0" dirty="0" err="1">
                <a:solidFill>
                  <a:srgbClr val="333333"/>
                </a:solidFill>
                <a:effectLst/>
                <a:latin typeface="inherit"/>
              </a:rPr>
              <a:t>Tani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Percepatan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Pembangunan dan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Rehabilitasi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Infrastruktur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Pengembangan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1" i="0" dirty="0">
                <a:solidFill>
                  <a:srgbClr val="333333"/>
                </a:solidFill>
                <a:effectLst/>
                <a:latin typeface="inherit"/>
              </a:rPr>
              <a:t>Kawasan </a:t>
            </a:r>
            <a:r>
              <a:rPr lang="en-ID" b="1" i="1" dirty="0">
                <a:solidFill>
                  <a:srgbClr val="333333"/>
                </a:solidFill>
                <a:effectLst/>
                <a:latin typeface="inherit"/>
              </a:rPr>
              <a:t>Food Estate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Penguatan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Cadangan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Pangan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 </a:t>
            </a:r>
            <a:r>
              <a:rPr lang="en-ID" b="0" i="0" dirty="0" err="1">
                <a:solidFill>
                  <a:srgbClr val="333333"/>
                </a:solidFill>
                <a:effectLst/>
                <a:latin typeface="inherit"/>
              </a:rPr>
              <a:t>Nasional</a:t>
            </a:r>
            <a:r>
              <a:rPr lang="en-ID" b="0" i="0" dirty="0">
                <a:solidFill>
                  <a:srgbClr val="333333"/>
                </a:solidFill>
                <a:effectLst/>
                <a:latin typeface="inherit"/>
              </a:rPr>
              <a:t>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917E78F-E655-44CF-8FC2-C6399E57576D}"/>
              </a:ext>
            </a:extLst>
          </p:cNvPr>
          <p:cNvGrpSpPr/>
          <p:nvPr/>
        </p:nvGrpSpPr>
        <p:grpSpPr>
          <a:xfrm>
            <a:off x="9377291" y="3692867"/>
            <a:ext cx="1055001" cy="1404000"/>
            <a:chOff x="9377291" y="3692867"/>
            <a:chExt cx="1055001" cy="14040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CD001D0-90A5-432F-BFE5-800D6463B5C6}"/>
                </a:ext>
              </a:extLst>
            </p:cNvPr>
            <p:cNvCxnSpPr/>
            <p:nvPr/>
          </p:nvCxnSpPr>
          <p:spPr>
            <a:xfrm>
              <a:off x="9377291" y="3702392"/>
              <a:ext cx="105087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1703B06-2785-43B1-98A1-547EC313EE47}"/>
                </a:ext>
              </a:extLst>
            </p:cNvPr>
            <p:cNvCxnSpPr/>
            <p:nvPr/>
          </p:nvCxnSpPr>
          <p:spPr>
            <a:xfrm>
              <a:off x="10413242" y="3692867"/>
              <a:ext cx="0" cy="14040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940BDE7-EBEA-4A0F-A8EE-7220645121DC}"/>
                </a:ext>
              </a:extLst>
            </p:cNvPr>
            <p:cNvCxnSpPr/>
            <p:nvPr/>
          </p:nvCxnSpPr>
          <p:spPr>
            <a:xfrm flipH="1">
              <a:off x="9754026" y="5090614"/>
              <a:ext cx="655093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2B0C0EC-873B-418F-A397-BA25F25BE6BF}"/>
                </a:ext>
              </a:extLst>
            </p:cNvPr>
            <p:cNvCxnSpPr/>
            <p:nvPr/>
          </p:nvCxnSpPr>
          <p:spPr>
            <a:xfrm>
              <a:off x="10118393" y="4000726"/>
              <a:ext cx="313899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8AAE7BCF-A6BB-4F2B-A586-2E2D435D2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5997" y="6150115"/>
            <a:ext cx="1176003" cy="70788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7150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3070</Words>
  <Application>Microsoft Office PowerPoint</Application>
  <PresentationFormat>Widescreen</PresentationFormat>
  <Paragraphs>361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inherit</vt:lpstr>
      <vt:lpstr>Lato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andy.tono@unpad.ac.id 0811209907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andy.tono@unpad.ac.id</dc:creator>
  <cp:lastModifiedBy>ANDY MOKHAMAD SUDARTONO</cp:lastModifiedBy>
  <cp:revision>116</cp:revision>
  <dcterms:created xsi:type="dcterms:W3CDTF">2023-08-17T08:55:31Z</dcterms:created>
  <dcterms:modified xsi:type="dcterms:W3CDTF">2023-08-17T19:54:48Z</dcterms:modified>
</cp:coreProperties>
</file>