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 varScale="1">
        <p:scale>
          <a:sx n="45" d="100"/>
          <a:sy n="45" d="100"/>
        </p:scale>
        <p:origin x="29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Konsultan\2021\KLHS%20RPJMD\Mei\TPB%20HASIL%20KOREKS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Konsultan\2021\KLHS%20RPJMD\Mei\TPB%20HASIL%20KOREKS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Konsultan\2021\KLHS%20RPJMD\Mei\TPB%20HASIL%20KOREKS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Konsultan\2021\KLHS%20RPJMD\Mei\TPB%20HASIL%20KOREKS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97419072615923E-2"/>
          <c:y val="0.19803070454552651"/>
          <c:w val="0.94047025371828519"/>
          <c:h val="0.5116435385263211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Sheet2!$B$32</c:f>
              <c:strCache>
                <c:ptCount val="1"/>
                <c:pt idx="0">
                  <c:v>Sudah Mencapai target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Sheet2!$A$33:$A$56</c:f>
              <c:strCache>
                <c:ptCount val="24"/>
                <c:pt idx="0">
                  <c:v>Bappedalitbang</c:v>
                </c:pt>
                <c:pt idx="1">
                  <c:v>BPBD</c:v>
                </c:pt>
                <c:pt idx="2">
                  <c:v>BPKAD</c:v>
                </c:pt>
                <c:pt idx="3">
                  <c:v>BPS</c:v>
                </c:pt>
                <c:pt idx="4">
                  <c:v>DESDM Jabar</c:v>
                </c:pt>
                <c:pt idx="5">
                  <c:v>Dinkes</c:v>
                </c:pt>
                <c:pt idx="6">
                  <c:v>Dinas KUKM</c:v>
                </c:pt>
                <c:pt idx="7">
                  <c:v>DLH</c:v>
                </c:pt>
                <c:pt idx="8">
                  <c:v>Disdik</c:v>
                </c:pt>
                <c:pt idx="9">
                  <c:v>Disbhub</c:v>
                </c:pt>
                <c:pt idx="10">
                  <c:v>Dinas PUPR</c:v>
                </c:pt>
                <c:pt idx="11">
                  <c:v>Dinas Sosial</c:v>
                </c:pt>
                <c:pt idx="12">
                  <c:v>Dintanhorbun</c:v>
                </c:pt>
                <c:pt idx="13">
                  <c:v>Disbudpar</c:v>
                </c:pt>
                <c:pt idx="14">
                  <c:v>Disdagin</c:v>
                </c:pt>
                <c:pt idx="15">
                  <c:v>Disdukcapil</c:v>
                </c:pt>
                <c:pt idx="16">
                  <c:v>Diskominfo</c:v>
                </c:pt>
                <c:pt idx="17">
                  <c:v>Disnaker</c:v>
                </c:pt>
                <c:pt idx="18">
                  <c:v>DKP</c:v>
                </c:pt>
                <c:pt idx="19">
                  <c:v>DP3AP2KB</c:v>
                </c:pt>
                <c:pt idx="20">
                  <c:v>DPKPP</c:v>
                </c:pt>
                <c:pt idx="21">
                  <c:v>DPMD</c:v>
                </c:pt>
                <c:pt idx="22">
                  <c:v>DPMPSP</c:v>
                </c:pt>
                <c:pt idx="23">
                  <c:v>Satpol PP</c:v>
                </c:pt>
              </c:strCache>
            </c:strRef>
          </c:cat>
          <c:val>
            <c:numRef>
              <c:f>Sheet2!$B$33:$B$56</c:f>
              <c:numCache>
                <c:formatCode>General</c:formatCode>
                <c:ptCount val="24"/>
                <c:pt idx="0">
                  <c:v>2</c:v>
                </c:pt>
                <c:pt idx="1">
                  <c:v>11</c:v>
                </c:pt>
                <c:pt idx="2">
                  <c:v>7</c:v>
                </c:pt>
                <c:pt idx="3">
                  <c:v>12</c:v>
                </c:pt>
                <c:pt idx="5">
                  <c:v>30</c:v>
                </c:pt>
                <c:pt idx="6">
                  <c:v>1</c:v>
                </c:pt>
                <c:pt idx="7">
                  <c:v>11</c:v>
                </c:pt>
                <c:pt idx="8">
                  <c:v>6</c:v>
                </c:pt>
                <c:pt idx="9">
                  <c:v>2</c:v>
                </c:pt>
                <c:pt idx="10">
                  <c:v>4</c:v>
                </c:pt>
                <c:pt idx="11">
                  <c:v>8</c:v>
                </c:pt>
                <c:pt idx="12">
                  <c:v>1</c:v>
                </c:pt>
                <c:pt idx="13">
                  <c:v>4</c:v>
                </c:pt>
                <c:pt idx="14">
                  <c:v>1</c:v>
                </c:pt>
                <c:pt idx="15">
                  <c:v>2</c:v>
                </c:pt>
                <c:pt idx="16">
                  <c:v>9</c:v>
                </c:pt>
                <c:pt idx="17">
                  <c:v>6</c:v>
                </c:pt>
                <c:pt idx="18">
                  <c:v>2</c:v>
                </c:pt>
                <c:pt idx="19">
                  <c:v>9</c:v>
                </c:pt>
                <c:pt idx="20">
                  <c:v>8</c:v>
                </c:pt>
                <c:pt idx="21">
                  <c:v>4</c:v>
                </c:pt>
                <c:pt idx="2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C8-42DB-AE34-D62FD2E18E6D}"/>
            </c:ext>
          </c:extLst>
        </c:ser>
        <c:ser>
          <c:idx val="1"/>
          <c:order val="1"/>
          <c:tx>
            <c:strRef>
              <c:f>Sheet2!$C$32</c:f>
              <c:strCache>
                <c:ptCount val="1"/>
                <c:pt idx="0">
                  <c:v>Belum mencapai target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Sheet2!$A$33:$A$56</c:f>
              <c:strCache>
                <c:ptCount val="24"/>
                <c:pt idx="0">
                  <c:v>Bappedalitbang</c:v>
                </c:pt>
                <c:pt idx="1">
                  <c:v>BPBD</c:v>
                </c:pt>
                <c:pt idx="2">
                  <c:v>BPKAD</c:v>
                </c:pt>
                <c:pt idx="3">
                  <c:v>BPS</c:v>
                </c:pt>
                <c:pt idx="4">
                  <c:v>DESDM Jabar</c:v>
                </c:pt>
                <c:pt idx="5">
                  <c:v>Dinkes</c:v>
                </c:pt>
                <c:pt idx="6">
                  <c:v>Dinas KUKM</c:v>
                </c:pt>
                <c:pt idx="7">
                  <c:v>DLH</c:v>
                </c:pt>
                <c:pt idx="8">
                  <c:v>Disdik</c:v>
                </c:pt>
                <c:pt idx="9">
                  <c:v>Disbhub</c:v>
                </c:pt>
                <c:pt idx="10">
                  <c:v>Dinas PUPR</c:v>
                </c:pt>
                <c:pt idx="11">
                  <c:v>Dinas Sosial</c:v>
                </c:pt>
                <c:pt idx="12">
                  <c:v>Dintanhorbun</c:v>
                </c:pt>
                <c:pt idx="13">
                  <c:v>Disbudpar</c:v>
                </c:pt>
                <c:pt idx="14">
                  <c:v>Disdagin</c:v>
                </c:pt>
                <c:pt idx="15">
                  <c:v>Disdukcapil</c:v>
                </c:pt>
                <c:pt idx="16">
                  <c:v>Diskominfo</c:v>
                </c:pt>
                <c:pt idx="17">
                  <c:v>Disnaker</c:v>
                </c:pt>
                <c:pt idx="18">
                  <c:v>DKP</c:v>
                </c:pt>
                <c:pt idx="19">
                  <c:v>DP3AP2KB</c:v>
                </c:pt>
                <c:pt idx="20">
                  <c:v>DPKPP</c:v>
                </c:pt>
                <c:pt idx="21">
                  <c:v>DPMD</c:v>
                </c:pt>
                <c:pt idx="22">
                  <c:v>DPMPSP</c:v>
                </c:pt>
                <c:pt idx="23">
                  <c:v>Satpol PP</c:v>
                </c:pt>
              </c:strCache>
            </c:strRef>
          </c:cat>
          <c:val>
            <c:numRef>
              <c:f>Sheet2!$C$33:$C$56</c:f>
              <c:numCache>
                <c:formatCode>General</c:formatCode>
                <c:ptCount val="24"/>
                <c:pt idx="1">
                  <c:v>2</c:v>
                </c:pt>
                <c:pt idx="3">
                  <c:v>1</c:v>
                </c:pt>
                <c:pt idx="5">
                  <c:v>9</c:v>
                </c:pt>
                <c:pt idx="7">
                  <c:v>1</c:v>
                </c:pt>
                <c:pt idx="8">
                  <c:v>5</c:v>
                </c:pt>
                <c:pt idx="11">
                  <c:v>3</c:v>
                </c:pt>
                <c:pt idx="14">
                  <c:v>1</c:v>
                </c:pt>
                <c:pt idx="15">
                  <c:v>1</c:v>
                </c:pt>
                <c:pt idx="18">
                  <c:v>1</c:v>
                </c:pt>
                <c:pt idx="19">
                  <c:v>5</c:v>
                </c:pt>
                <c:pt idx="2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C8-42DB-AE34-D62FD2E18E6D}"/>
            </c:ext>
          </c:extLst>
        </c:ser>
        <c:ser>
          <c:idx val="2"/>
          <c:order val="2"/>
          <c:tx>
            <c:strRef>
              <c:f>Sheet2!$D$32</c:f>
              <c:strCache>
                <c:ptCount val="1"/>
                <c:pt idx="0">
                  <c:v>Tidak Tersedia Data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Sheet2!$A$33:$A$56</c:f>
              <c:strCache>
                <c:ptCount val="24"/>
                <c:pt idx="0">
                  <c:v>Bappedalitbang</c:v>
                </c:pt>
                <c:pt idx="1">
                  <c:v>BPBD</c:v>
                </c:pt>
                <c:pt idx="2">
                  <c:v>BPKAD</c:v>
                </c:pt>
                <c:pt idx="3">
                  <c:v>BPS</c:v>
                </c:pt>
                <c:pt idx="4">
                  <c:v>DESDM Jabar</c:v>
                </c:pt>
                <c:pt idx="5">
                  <c:v>Dinkes</c:v>
                </c:pt>
                <c:pt idx="6">
                  <c:v>Dinas KUKM</c:v>
                </c:pt>
                <c:pt idx="7">
                  <c:v>DLH</c:v>
                </c:pt>
                <c:pt idx="8">
                  <c:v>Disdik</c:v>
                </c:pt>
                <c:pt idx="9">
                  <c:v>Disbhub</c:v>
                </c:pt>
                <c:pt idx="10">
                  <c:v>Dinas PUPR</c:v>
                </c:pt>
                <c:pt idx="11">
                  <c:v>Dinas Sosial</c:v>
                </c:pt>
                <c:pt idx="12">
                  <c:v>Dintanhorbun</c:v>
                </c:pt>
                <c:pt idx="13">
                  <c:v>Disbudpar</c:v>
                </c:pt>
                <c:pt idx="14">
                  <c:v>Disdagin</c:v>
                </c:pt>
                <c:pt idx="15">
                  <c:v>Disdukcapil</c:v>
                </c:pt>
                <c:pt idx="16">
                  <c:v>Diskominfo</c:v>
                </c:pt>
                <c:pt idx="17">
                  <c:v>Disnaker</c:v>
                </c:pt>
                <c:pt idx="18">
                  <c:v>DKP</c:v>
                </c:pt>
                <c:pt idx="19">
                  <c:v>DP3AP2KB</c:v>
                </c:pt>
                <c:pt idx="20">
                  <c:v>DPKPP</c:v>
                </c:pt>
                <c:pt idx="21">
                  <c:v>DPMD</c:v>
                </c:pt>
                <c:pt idx="22">
                  <c:v>DPMPSP</c:v>
                </c:pt>
                <c:pt idx="23">
                  <c:v>Satpol PP</c:v>
                </c:pt>
              </c:strCache>
            </c:strRef>
          </c:cat>
          <c:val>
            <c:numRef>
              <c:f>Sheet2!$D$33:$D$56</c:f>
              <c:numCache>
                <c:formatCode>General</c:formatCode>
                <c:ptCount val="24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5">
                  <c:v>6</c:v>
                </c:pt>
                <c:pt idx="6">
                  <c:v>1</c:v>
                </c:pt>
                <c:pt idx="7">
                  <c:v>1</c:v>
                </c:pt>
                <c:pt idx="8">
                  <c:v>4</c:v>
                </c:pt>
                <c:pt idx="10">
                  <c:v>3</c:v>
                </c:pt>
                <c:pt idx="11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  <c:pt idx="17">
                  <c:v>2</c:v>
                </c:pt>
                <c:pt idx="18">
                  <c:v>1</c:v>
                </c:pt>
                <c:pt idx="19">
                  <c:v>5</c:v>
                </c:pt>
                <c:pt idx="20">
                  <c:v>2</c:v>
                </c:pt>
                <c:pt idx="2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C8-42DB-AE34-D62FD2E18E6D}"/>
            </c:ext>
          </c:extLst>
        </c:ser>
        <c:ser>
          <c:idx val="3"/>
          <c:order val="3"/>
          <c:tx>
            <c:strRef>
              <c:f>Sheet2!$E$32</c:f>
              <c:strCache>
                <c:ptCount val="1"/>
                <c:pt idx="0">
                  <c:v>Tidak Relevan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Sheet2!$A$33:$A$56</c:f>
              <c:strCache>
                <c:ptCount val="24"/>
                <c:pt idx="0">
                  <c:v>Bappedalitbang</c:v>
                </c:pt>
                <c:pt idx="1">
                  <c:v>BPBD</c:v>
                </c:pt>
                <c:pt idx="2">
                  <c:v>BPKAD</c:v>
                </c:pt>
                <c:pt idx="3">
                  <c:v>BPS</c:v>
                </c:pt>
                <c:pt idx="4">
                  <c:v>DESDM Jabar</c:v>
                </c:pt>
                <c:pt idx="5">
                  <c:v>Dinkes</c:v>
                </c:pt>
                <c:pt idx="6">
                  <c:v>Dinas KUKM</c:v>
                </c:pt>
                <c:pt idx="7">
                  <c:v>DLH</c:v>
                </c:pt>
                <c:pt idx="8">
                  <c:v>Disdik</c:v>
                </c:pt>
                <c:pt idx="9">
                  <c:v>Disbhub</c:v>
                </c:pt>
                <c:pt idx="10">
                  <c:v>Dinas PUPR</c:v>
                </c:pt>
                <c:pt idx="11">
                  <c:v>Dinas Sosial</c:v>
                </c:pt>
                <c:pt idx="12">
                  <c:v>Dintanhorbun</c:v>
                </c:pt>
                <c:pt idx="13">
                  <c:v>Disbudpar</c:v>
                </c:pt>
                <c:pt idx="14">
                  <c:v>Disdagin</c:v>
                </c:pt>
                <c:pt idx="15">
                  <c:v>Disdukcapil</c:v>
                </c:pt>
                <c:pt idx="16">
                  <c:v>Diskominfo</c:v>
                </c:pt>
                <c:pt idx="17">
                  <c:v>Disnaker</c:v>
                </c:pt>
                <c:pt idx="18">
                  <c:v>DKP</c:v>
                </c:pt>
                <c:pt idx="19">
                  <c:v>DP3AP2KB</c:v>
                </c:pt>
                <c:pt idx="20">
                  <c:v>DPKPP</c:v>
                </c:pt>
                <c:pt idx="21">
                  <c:v>DPMD</c:v>
                </c:pt>
                <c:pt idx="22">
                  <c:v>DPMPSP</c:v>
                </c:pt>
                <c:pt idx="23">
                  <c:v>Satpol PP</c:v>
                </c:pt>
              </c:strCache>
            </c:strRef>
          </c:cat>
          <c:val>
            <c:numRef>
              <c:f>Sheet2!$E$33:$E$56</c:f>
              <c:numCache>
                <c:formatCode>General</c:formatCode>
                <c:ptCount val="24"/>
                <c:pt idx="4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C8-42DB-AE34-D62FD2E18E6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724514591"/>
        <c:axId val="393079759"/>
      </c:barChart>
      <c:catAx>
        <c:axId val="7245145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079759"/>
        <c:crosses val="autoZero"/>
        <c:auto val="1"/>
        <c:lblAlgn val="ctr"/>
        <c:lblOffset val="100"/>
        <c:noMultiLvlLbl val="0"/>
      </c:catAx>
      <c:valAx>
        <c:axId val="393079759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245145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8D7-4066-AEFE-17FCBA0F502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8D7-4066-AEFE-17FCBA0F5029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8D7-4066-AEFE-17FCBA0F5029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8D7-4066-AEFE-17FCBA0F50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Sheet2!$A$62:$A$65</c:f>
              <c:strCache>
                <c:ptCount val="4"/>
                <c:pt idx="0">
                  <c:v>Sudah Mencapai Target</c:v>
                </c:pt>
                <c:pt idx="1">
                  <c:v>Belum Mencapai Target</c:v>
                </c:pt>
                <c:pt idx="2">
                  <c:v>Tidak Tersedia Data</c:v>
                </c:pt>
                <c:pt idx="3">
                  <c:v>Tidak Relevan</c:v>
                </c:pt>
              </c:strCache>
            </c:strRef>
          </c:cat>
          <c:val>
            <c:numRef>
              <c:f>Sheet2!$B$62:$B$65</c:f>
              <c:numCache>
                <c:formatCode>General</c:formatCode>
                <c:ptCount val="4"/>
                <c:pt idx="0">
                  <c:v>142</c:v>
                </c:pt>
                <c:pt idx="1">
                  <c:v>33</c:v>
                </c:pt>
                <c:pt idx="2">
                  <c:v>41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8D7-4066-AEFE-17FCBA0F502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Sheet2!$B$70</c:f>
              <c:strCache>
                <c:ptCount val="1"/>
                <c:pt idx="0">
                  <c:v>Sudah Mencapai target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Sheet2!$A$71:$A$86</c:f>
              <c:strCache>
                <c:ptCount val="16"/>
                <c:pt idx="0">
                  <c:v>TPB 1</c:v>
                </c:pt>
                <c:pt idx="1">
                  <c:v>TPB 2</c:v>
                </c:pt>
                <c:pt idx="2">
                  <c:v>TPB 3</c:v>
                </c:pt>
                <c:pt idx="3">
                  <c:v>TPB 4</c:v>
                </c:pt>
                <c:pt idx="4">
                  <c:v>TPB 5</c:v>
                </c:pt>
                <c:pt idx="5">
                  <c:v>TPB 6</c:v>
                </c:pt>
                <c:pt idx="6">
                  <c:v>TPB 7</c:v>
                </c:pt>
                <c:pt idx="7">
                  <c:v>TPB 8</c:v>
                </c:pt>
                <c:pt idx="8">
                  <c:v>TPB 9</c:v>
                </c:pt>
                <c:pt idx="9">
                  <c:v>TPB 10</c:v>
                </c:pt>
                <c:pt idx="10">
                  <c:v>TPB 11</c:v>
                </c:pt>
                <c:pt idx="11">
                  <c:v>TPB 12</c:v>
                </c:pt>
                <c:pt idx="12">
                  <c:v>TPB 13</c:v>
                </c:pt>
                <c:pt idx="13">
                  <c:v>TPB 15</c:v>
                </c:pt>
                <c:pt idx="14">
                  <c:v>TPB 16</c:v>
                </c:pt>
                <c:pt idx="15">
                  <c:v>TPB 17</c:v>
                </c:pt>
              </c:strCache>
            </c:strRef>
          </c:cat>
          <c:val>
            <c:numRef>
              <c:f>Sheet2!$B$71:$B$86</c:f>
              <c:numCache>
                <c:formatCode>General</c:formatCode>
                <c:ptCount val="16"/>
                <c:pt idx="0">
                  <c:v>14</c:v>
                </c:pt>
                <c:pt idx="1">
                  <c:v>8</c:v>
                </c:pt>
                <c:pt idx="2">
                  <c:v>21</c:v>
                </c:pt>
                <c:pt idx="3">
                  <c:v>5</c:v>
                </c:pt>
                <c:pt idx="4">
                  <c:v>7</c:v>
                </c:pt>
                <c:pt idx="5">
                  <c:v>13</c:v>
                </c:pt>
                <c:pt idx="7">
                  <c:v>16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4</c:v>
                </c:pt>
                <c:pt idx="12">
                  <c:v>2</c:v>
                </c:pt>
                <c:pt idx="13">
                  <c:v>4</c:v>
                </c:pt>
                <c:pt idx="14">
                  <c:v>10</c:v>
                </c:pt>
                <c:pt idx="15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3-47E8-9B7C-20F11069241C}"/>
            </c:ext>
          </c:extLst>
        </c:ser>
        <c:ser>
          <c:idx val="1"/>
          <c:order val="1"/>
          <c:tx>
            <c:strRef>
              <c:f>Sheet2!$C$70</c:f>
              <c:strCache>
                <c:ptCount val="1"/>
                <c:pt idx="0">
                  <c:v>Belum mencapai target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Sheet2!$A$71:$A$86</c:f>
              <c:strCache>
                <c:ptCount val="16"/>
                <c:pt idx="0">
                  <c:v>TPB 1</c:v>
                </c:pt>
                <c:pt idx="1">
                  <c:v>TPB 2</c:v>
                </c:pt>
                <c:pt idx="2">
                  <c:v>TPB 3</c:v>
                </c:pt>
                <c:pt idx="3">
                  <c:v>TPB 4</c:v>
                </c:pt>
                <c:pt idx="4">
                  <c:v>TPB 5</c:v>
                </c:pt>
                <c:pt idx="5">
                  <c:v>TPB 6</c:v>
                </c:pt>
                <c:pt idx="6">
                  <c:v>TPB 7</c:v>
                </c:pt>
                <c:pt idx="7">
                  <c:v>TPB 8</c:v>
                </c:pt>
                <c:pt idx="8">
                  <c:v>TPB 9</c:v>
                </c:pt>
                <c:pt idx="9">
                  <c:v>TPB 10</c:v>
                </c:pt>
                <c:pt idx="10">
                  <c:v>TPB 11</c:v>
                </c:pt>
                <c:pt idx="11">
                  <c:v>TPB 12</c:v>
                </c:pt>
                <c:pt idx="12">
                  <c:v>TPB 13</c:v>
                </c:pt>
                <c:pt idx="13">
                  <c:v>TPB 15</c:v>
                </c:pt>
                <c:pt idx="14">
                  <c:v>TPB 16</c:v>
                </c:pt>
                <c:pt idx="15">
                  <c:v>TPB 17</c:v>
                </c:pt>
              </c:strCache>
            </c:strRef>
          </c:cat>
          <c:val>
            <c:numRef>
              <c:f>Sheet2!$C$71:$C$86</c:f>
              <c:numCache>
                <c:formatCode>General</c:formatCode>
                <c:ptCount val="16"/>
                <c:pt idx="0">
                  <c:v>7</c:v>
                </c:pt>
                <c:pt idx="1">
                  <c:v>2</c:v>
                </c:pt>
                <c:pt idx="2">
                  <c:v>8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83-47E8-9B7C-20F11069241C}"/>
            </c:ext>
          </c:extLst>
        </c:ser>
        <c:ser>
          <c:idx val="2"/>
          <c:order val="2"/>
          <c:tx>
            <c:strRef>
              <c:f>Sheet2!$D$70</c:f>
              <c:strCache>
                <c:ptCount val="1"/>
                <c:pt idx="0">
                  <c:v>Tidak Tersedia Data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Sheet2!$A$71:$A$86</c:f>
              <c:strCache>
                <c:ptCount val="16"/>
                <c:pt idx="0">
                  <c:v>TPB 1</c:v>
                </c:pt>
                <c:pt idx="1">
                  <c:v>TPB 2</c:v>
                </c:pt>
                <c:pt idx="2">
                  <c:v>TPB 3</c:v>
                </c:pt>
                <c:pt idx="3">
                  <c:v>TPB 4</c:v>
                </c:pt>
                <c:pt idx="4">
                  <c:v>TPB 5</c:v>
                </c:pt>
                <c:pt idx="5">
                  <c:v>TPB 6</c:v>
                </c:pt>
                <c:pt idx="6">
                  <c:v>TPB 7</c:v>
                </c:pt>
                <c:pt idx="7">
                  <c:v>TPB 8</c:v>
                </c:pt>
                <c:pt idx="8">
                  <c:v>TPB 9</c:v>
                </c:pt>
                <c:pt idx="9">
                  <c:v>TPB 10</c:v>
                </c:pt>
                <c:pt idx="10">
                  <c:v>TPB 11</c:v>
                </c:pt>
                <c:pt idx="11">
                  <c:v>TPB 12</c:v>
                </c:pt>
                <c:pt idx="12">
                  <c:v>TPB 13</c:v>
                </c:pt>
                <c:pt idx="13">
                  <c:v>TPB 15</c:v>
                </c:pt>
                <c:pt idx="14">
                  <c:v>TPB 16</c:v>
                </c:pt>
                <c:pt idx="15">
                  <c:v>TPB 17</c:v>
                </c:pt>
              </c:strCache>
            </c:strRef>
          </c:cat>
          <c:val>
            <c:numRef>
              <c:f>Sheet2!$D$71:$D$86</c:f>
              <c:numCache>
                <c:formatCode>General</c:formatCode>
                <c:ptCount val="16"/>
                <c:pt idx="0">
                  <c:v>3</c:v>
                </c:pt>
                <c:pt idx="1">
                  <c:v>1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4">
                  <c:v>7</c:v>
                </c:pt>
                <c:pt idx="1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83-47E8-9B7C-20F11069241C}"/>
            </c:ext>
          </c:extLst>
        </c:ser>
        <c:ser>
          <c:idx val="3"/>
          <c:order val="3"/>
          <c:tx>
            <c:strRef>
              <c:f>Sheet2!$E$70</c:f>
              <c:strCache>
                <c:ptCount val="1"/>
                <c:pt idx="0">
                  <c:v>Tidak Relevan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Sheet2!$A$71:$A$86</c:f>
              <c:strCache>
                <c:ptCount val="16"/>
                <c:pt idx="0">
                  <c:v>TPB 1</c:v>
                </c:pt>
                <c:pt idx="1">
                  <c:v>TPB 2</c:v>
                </c:pt>
                <c:pt idx="2">
                  <c:v>TPB 3</c:v>
                </c:pt>
                <c:pt idx="3">
                  <c:v>TPB 4</c:v>
                </c:pt>
                <c:pt idx="4">
                  <c:v>TPB 5</c:v>
                </c:pt>
                <c:pt idx="5">
                  <c:v>TPB 6</c:v>
                </c:pt>
                <c:pt idx="6">
                  <c:v>TPB 7</c:v>
                </c:pt>
                <c:pt idx="7">
                  <c:v>TPB 8</c:v>
                </c:pt>
                <c:pt idx="8">
                  <c:v>TPB 9</c:v>
                </c:pt>
                <c:pt idx="9">
                  <c:v>TPB 10</c:v>
                </c:pt>
                <c:pt idx="10">
                  <c:v>TPB 11</c:v>
                </c:pt>
                <c:pt idx="11">
                  <c:v>TPB 12</c:v>
                </c:pt>
                <c:pt idx="12">
                  <c:v>TPB 13</c:v>
                </c:pt>
                <c:pt idx="13">
                  <c:v>TPB 15</c:v>
                </c:pt>
                <c:pt idx="14">
                  <c:v>TPB 16</c:v>
                </c:pt>
                <c:pt idx="15">
                  <c:v>TPB 17</c:v>
                </c:pt>
              </c:strCache>
            </c:strRef>
          </c:cat>
          <c:val>
            <c:numRef>
              <c:f>Sheet2!$E$71:$E$86</c:f>
              <c:numCache>
                <c:formatCode>General</c:formatCode>
                <c:ptCount val="16"/>
                <c:pt idx="6">
                  <c:v>2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83-47E8-9B7C-20F11069241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06608207"/>
        <c:axId val="787722063"/>
      </c:barChart>
      <c:catAx>
        <c:axId val="406608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7722063"/>
        <c:crosses val="autoZero"/>
        <c:auto val="1"/>
        <c:lblAlgn val="ctr"/>
        <c:lblOffset val="100"/>
        <c:noMultiLvlLbl val="0"/>
      </c:catAx>
      <c:valAx>
        <c:axId val="787722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608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Sheet2!$B$92</c:f>
              <c:strCache>
                <c:ptCount val="1"/>
                <c:pt idx="0">
                  <c:v>Sudah Mencapai target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Sheet2!$A$93:$A$96</c:f>
              <c:strCache>
                <c:ptCount val="4"/>
                <c:pt idx="0">
                  <c:v>EKONOMI</c:v>
                </c:pt>
                <c:pt idx="1">
                  <c:v>HUKUM &amp; TATA KELOLA</c:v>
                </c:pt>
                <c:pt idx="2">
                  <c:v>LINGKUNGAN</c:v>
                </c:pt>
                <c:pt idx="3">
                  <c:v>SOSIAL</c:v>
                </c:pt>
              </c:strCache>
            </c:strRef>
          </c:cat>
          <c:val>
            <c:numRef>
              <c:f>Sheet2!$B$93:$B$96</c:f>
              <c:numCache>
                <c:formatCode>General</c:formatCode>
                <c:ptCount val="4"/>
                <c:pt idx="0">
                  <c:v>45</c:v>
                </c:pt>
                <c:pt idx="1">
                  <c:v>10</c:v>
                </c:pt>
                <c:pt idx="2">
                  <c:v>32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A0-4EDB-86F4-ECD00262B42C}"/>
            </c:ext>
          </c:extLst>
        </c:ser>
        <c:ser>
          <c:idx val="1"/>
          <c:order val="1"/>
          <c:tx>
            <c:strRef>
              <c:f>Sheet2!$C$92</c:f>
              <c:strCache>
                <c:ptCount val="1"/>
                <c:pt idx="0">
                  <c:v>Belum mencapai target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Sheet2!$A$93:$A$96</c:f>
              <c:strCache>
                <c:ptCount val="4"/>
                <c:pt idx="0">
                  <c:v>EKONOMI</c:v>
                </c:pt>
                <c:pt idx="1">
                  <c:v>HUKUM &amp; TATA KELOLA</c:v>
                </c:pt>
                <c:pt idx="2">
                  <c:v>LINGKUNGAN</c:v>
                </c:pt>
                <c:pt idx="3">
                  <c:v>SOSIAL</c:v>
                </c:pt>
              </c:strCache>
            </c:strRef>
          </c:cat>
          <c:val>
            <c:numRef>
              <c:f>Sheet2!$C$93:$C$96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A0-4EDB-86F4-ECD00262B42C}"/>
            </c:ext>
          </c:extLst>
        </c:ser>
        <c:ser>
          <c:idx val="2"/>
          <c:order val="2"/>
          <c:tx>
            <c:strRef>
              <c:f>Sheet2!$D$92</c:f>
              <c:strCache>
                <c:ptCount val="1"/>
                <c:pt idx="0">
                  <c:v>Tidak Tersedia Data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Sheet2!$A$93:$A$96</c:f>
              <c:strCache>
                <c:ptCount val="4"/>
                <c:pt idx="0">
                  <c:v>EKONOMI</c:v>
                </c:pt>
                <c:pt idx="1">
                  <c:v>HUKUM &amp; TATA KELOLA</c:v>
                </c:pt>
                <c:pt idx="2">
                  <c:v>LINGKUNGAN</c:v>
                </c:pt>
                <c:pt idx="3">
                  <c:v>SOSIAL</c:v>
                </c:pt>
              </c:strCache>
            </c:strRef>
          </c:cat>
          <c:val>
            <c:numRef>
              <c:f>Sheet2!$D$93:$D$96</c:f>
              <c:numCache>
                <c:formatCode>General</c:formatCode>
                <c:ptCount val="4"/>
                <c:pt idx="0">
                  <c:v>10</c:v>
                </c:pt>
                <c:pt idx="1">
                  <c:v>7</c:v>
                </c:pt>
                <c:pt idx="2">
                  <c:v>6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A0-4EDB-86F4-ECD00262B42C}"/>
            </c:ext>
          </c:extLst>
        </c:ser>
        <c:ser>
          <c:idx val="3"/>
          <c:order val="3"/>
          <c:tx>
            <c:strRef>
              <c:f>Sheet2!$E$92</c:f>
              <c:strCache>
                <c:ptCount val="1"/>
                <c:pt idx="0">
                  <c:v>Tidak Relevan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Sheet2!$A$93:$A$96</c:f>
              <c:strCache>
                <c:ptCount val="4"/>
                <c:pt idx="0">
                  <c:v>EKONOMI</c:v>
                </c:pt>
                <c:pt idx="1">
                  <c:v>HUKUM &amp; TATA KELOLA</c:v>
                </c:pt>
                <c:pt idx="2">
                  <c:v>LINGKUNGAN</c:v>
                </c:pt>
                <c:pt idx="3">
                  <c:v>SOSIAL</c:v>
                </c:pt>
              </c:strCache>
            </c:strRef>
          </c:cat>
          <c:val>
            <c:numRef>
              <c:f>Sheet2!$E$93:$E$96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A0-4EDB-86F4-ECD00262B42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88881151"/>
        <c:axId val="1044847007"/>
      </c:barChart>
      <c:catAx>
        <c:axId val="7888811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4847007"/>
        <c:crosses val="autoZero"/>
        <c:auto val="1"/>
        <c:lblAlgn val="ctr"/>
        <c:lblOffset val="100"/>
        <c:noMultiLvlLbl val="0"/>
      </c:catAx>
      <c:valAx>
        <c:axId val="10448470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881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38341-7EE2-4C87-835A-0E820A86C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F50489-2CBA-47CA-A809-AC9ADEE30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9E876-78D8-4269-9C88-93B5807CF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11AD-B704-43B4-A019-5C015D3243D9}" type="datetimeFigureOut">
              <a:rPr lang="en-ID" smtClean="0"/>
              <a:t>17/05/2021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707D0-9C16-4BD8-B7A1-2D3909BC0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F55F1-48FD-4ED7-B0C0-D354A73C0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DB04-7107-4FF9-88C8-0F7E716387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5740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A79C3-5ECA-4830-87EF-8D1666DC6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234EBE-D7E0-43BA-A344-78B78DDB3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AA2BC-F0D1-46A7-B89A-B458153DA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11AD-B704-43B4-A019-5C015D3243D9}" type="datetimeFigureOut">
              <a:rPr lang="en-ID" smtClean="0"/>
              <a:t>17/05/2021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B3D90-3424-41BB-B58E-B2C2FB914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2DC49-0E73-403B-BC7C-25A15998D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DB04-7107-4FF9-88C8-0F7E716387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2248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530CF5-2712-4545-89C7-2832BB27D4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8645CE-A188-4481-9D57-0A1DC6AE1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6283B-5216-494A-B682-353A1630E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11AD-B704-43B4-A019-5C015D3243D9}" type="datetimeFigureOut">
              <a:rPr lang="en-ID" smtClean="0"/>
              <a:t>17/05/2021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0AAEB-75BC-4C0A-82C2-B8F5A48A0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5AE2F-4707-4369-AB5E-3DA998738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DB04-7107-4FF9-88C8-0F7E716387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68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D1E36-6521-47C8-A147-08BDAABBA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826FB-0A03-4594-918C-FC1718047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B4681-5A1F-4D79-9F61-60406DE85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11AD-B704-43B4-A019-5C015D3243D9}" type="datetimeFigureOut">
              <a:rPr lang="en-ID" smtClean="0"/>
              <a:t>17/05/2021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0B762-63F5-4436-AE25-ABDE049ED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48AC3-55BC-4F90-B50F-93AA1042B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DB04-7107-4FF9-88C8-0F7E716387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314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6110E-D5DC-460D-8623-C4B1A3C5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15BBB5-B33E-4716-838D-962780400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C6596-7FF0-4C83-AEC3-5313029E8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11AD-B704-43B4-A019-5C015D3243D9}" type="datetimeFigureOut">
              <a:rPr lang="en-ID" smtClean="0"/>
              <a:t>17/05/2021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CC4AC-7F9A-4D9F-8602-9F1C97BAC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3BA88-4F35-4154-A34D-E3BE2A3AA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DB04-7107-4FF9-88C8-0F7E716387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027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75687-5123-4F9D-A37C-5EB506AA9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6D9BA-D358-4637-8D2C-A6BA87956F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61D7BE-A968-4CA4-AB2E-C889880BE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30AB91-E8D2-4458-9DF5-D0CA58051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11AD-B704-43B4-A019-5C015D3243D9}" type="datetimeFigureOut">
              <a:rPr lang="en-ID" smtClean="0"/>
              <a:t>17/05/2021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A17DD-5133-4EDD-9C78-AC39DEC7B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AD340-8946-43FF-A8C5-FC3532502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DB04-7107-4FF9-88C8-0F7E716387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1306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308F4-E935-420F-A3CD-F372FB87E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40E34C-A0C0-4FC4-A9DB-D6374EFEB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AEAF69-7B54-4B31-9201-AF1ADFDEC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E500E7-B04C-4126-A88E-96BC33AA3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1D9847-1DCF-43A1-A930-151BA4D3E1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F6D1DD-22B5-46B7-ABE9-1FDB7DA67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11AD-B704-43B4-A019-5C015D3243D9}" type="datetimeFigureOut">
              <a:rPr lang="en-ID" smtClean="0"/>
              <a:t>17/05/2021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812A12-90B7-4D74-B4B4-936109166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3A157-4C64-4687-A821-6EB8D28FF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DB04-7107-4FF9-88C8-0F7E716387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4916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297CB-6D97-4A38-93EA-143658533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82C26D-0D43-4E59-9C5A-F2F8CA216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11AD-B704-43B4-A019-5C015D3243D9}" type="datetimeFigureOut">
              <a:rPr lang="en-ID" smtClean="0"/>
              <a:t>17/05/2021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65F96-AE90-41EE-90A9-CDF73439A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433019-13CE-4B92-A7CA-BA7D751DA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DB04-7107-4FF9-88C8-0F7E716387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124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DAA69B-065F-4A31-926F-6E798C434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11AD-B704-43B4-A019-5C015D3243D9}" type="datetimeFigureOut">
              <a:rPr lang="en-ID" smtClean="0"/>
              <a:t>17/05/2021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4B3DDD-D102-4E62-8899-7172A3868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3B1E6E-8E1E-4439-A4B5-F836EDB35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DB04-7107-4FF9-88C8-0F7E716387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1958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05A2-17DE-4DC0-B178-65068C6E5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6A1EE-183D-430F-8408-F0C1F1AFB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320486-EC8C-49CB-A4B4-F83C6D060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E2C29-3C3B-428B-BD97-9E1456441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11AD-B704-43B4-A019-5C015D3243D9}" type="datetimeFigureOut">
              <a:rPr lang="en-ID" smtClean="0"/>
              <a:t>17/05/2021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B4405-22B8-4BBF-A3EA-AB6DF122E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F4829-D6C5-4337-85AF-35B543A89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DB04-7107-4FF9-88C8-0F7E716387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6101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DCFD6-0312-47E8-AFDD-6E70BDA4C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EAAA54-3929-48DE-8A16-CFCAED952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2BCDEE-0F4C-4279-8137-8B21F0210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AE672-9F58-4EAC-8759-AE5A381B7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11AD-B704-43B4-A019-5C015D3243D9}" type="datetimeFigureOut">
              <a:rPr lang="en-ID" smtClean="0"/>
              <a:t>17/05/2021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4FB58-ABEC-4192-A9C3-81132E6CC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5C3DEF-55EA-493C-9B44-7186BF9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DB04-7107-4FF9-88C8-0F7E716387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8748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CC1A37-33A3-4ED8-A9F4-E50D7494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CC892-D277-4466-8C55-A37B4E9AE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1ACAE-E8E7-4D4D-9DB7-CA9C481F6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311AD-B704-43B4-A019-5C015D3243D9}" type="datetimeFigureOut">
              <a:rPr lang="en-ID" smtClean="0"/>
              <a:t>17/05/2021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7E278-830E-4C3F-AD40-74C2C5081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5EC9A-5381-42B1-9ED1-B693582274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CDB04-7107-4FF9-88C8-0F7E716387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8262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CE1177-E025-43E5-85E6-3C1C12D45D04}"/>
              </a:ext>
            </a:extLst>
          </p:cNvPr>
          <p:cNvSpPr/>
          <p:nvPr/>
        </p:nvSpPr>
        <p:spPr>
          <a:xfrm>
            <a:off x="761999" y="582768"/>
            <a:ext cx="10752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800" b="1" dirty="0">
                <a:solidFill>
                  <a:srgbClr val="000000"/>
                </a:solidFill>
                <a:latin typeface="Tw Cen MT" panose="020B0602020104020603" pitchFamily="34" charset="0"/>
              </a:rPr>
              <a:t>CAPAIAN INDIKATOR TUJUAN PEMBANGUNAN BERKELANJUTAN</a:t>
            </a:r>
            <a:endParaRPr lang="en-ID" sz="28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D0EFF5-C825-4694-AE5B-D9EB7CA4D777}"/>
              </a:ext>
            </a:extLst>
          </p:cNvPr>
          <p:cNvSpPr/>
          <p:nvPr/>
        </p:nvSpPr>
        <p:spPr>
          <a:xfrm>
            <a:off x="203199" y="1506349"/>
            <a:ext cx="49953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D" dirty="0">
                <a:solidFill>
                  <a:srgbClr val="000000"/>
                </a:solidFill>
                <a:latin typeface="Tw Cen MT" panose="020B0602020104020603" pitchFamily="34" charset="0"/>
              </a:rPr>
              <a:t>PERSENTASE CAPAIAN TPB SECARA KESELURUHAN KABUPATEN BOGOR</a:t>
            </a:r>
            <a:endParaRPr lang="en-ID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D252DD-929D-45C8-A210-64390A9BE40E}"/>
              </a:ext>
            </a:extLst>
          </p:cNvPr>
          <p:cNvSpPr/>
          <p:nvPr/>
        </p:nvSpPr>
        <p:spPr>
          <a:xfrm>
            <a:off x="6519333" y="1539498"/>
            <a:ext cx="49953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D" dirty="0">
                <a:solidFill>
                  <a:srgbClr val="000000"/>
                </a:solidFill>
                <a:latin typeface="Tw Cen MT" panose="020B0602020104020603" pitchFamily="34" charset="0"/>
              </a:rPr>
              <a:t>CAPAIAN TPB PER OPD KABUPATEN BOGOR</a:t>
            </a:r>
            <a:endParaRPr lang="en-ID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B7477EA5-C3C1-4049-BC01-32B88D6ACA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4361074"/>
              </p:ext>
            </p:extLst>
          </p:nvPr>
        </p:nvGraphicFramePr>
        <p:xfrm>
          <a:off x="5333997" y="2152680"/>
          <a:ext cx="6578601" cy="4502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BAA39B5-9DE7-464A-860C-6231E318F4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277155"/>
              </p:ext>
            </p:extLst>
          </p:nvPr>
        </p:nvGraphicFramePr>
        <p:xfrm>
          <a:off x="414866" y="2824495"/>
          <a:ext cx="4572000" cy="3158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2336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00ACA0D-5C03-4F16-A10B-799397BD952E}"/>
              </a:ext>
            </a:extLst>
          </p:cNvPr>
          <p:cNvSpPr/>
          <p:nvPr/>
        </p:nvSpPr>
        <p:spPr>
          <a:xfrm>
            <a:off x="677333" y="1725765"/>
            <a:ext cx="49953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D" b="1" dirty="0">
                <a:solidFill>
                  <a:srgbClr val="000000"/>
                </a:solidFill>
                <a:latin typeface="Tw Cen MT" panose="020B0602020104020603" pitchFamily="34" charset="0"/>
              </a:rPr>
              <a:t>CAPAIAN INDIKATOR  TPB PER TUJUAN </a:t>
            </a:r>
          </a:p>
          <a:p>
            <a:pPr algn="ctr"/>
            <a:r>
              <a:rPr lang="en-ID" b="1" dirty="0">
                <a:solidFill>
                  <a:srgbClr val="000000"/>
                </a:solidFill>
                <a:latin typeface="Tw Cen MT" panose="020B0602020104020603" pitchFamily="34" charset="0"/>
              </a:rPr>
              <a:t>KABUPATEN BOGOR</a:t>
            </a:r>
            <a:endParaRPr lang="en-ID" b="1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7252A2A-D069-4155-893F-C6913862AE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6799483"/>
              </p:ext>
            </p:extLst>
          </p:nvPr>
        </p:nvGraphicFramePr>
        <p:xfrm>
          <a:off x="287868" y="2573868"/>
          <a:ext cx="6112934" cy="3776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3E562201-340A-4654-9392-9AC6D0093600}"/>
              </a:ext>
            </a:extLst>
          </p:cNvPr>
          <p:cNvSpPr/>
          <p:nvPr/>
        </p:nvSpPr>
        <p:spPr>
          <a:xfrm>
            <a:off x="6942667" y="1725765"/>
            <a:ext cx="49953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D" b="1" dirty="0">
                <a:solidFill>
                  <a:srgbClr val="000000"/>
                </a:solidFill>
                <a:latin typeface="Tw Cen MT" panose="020B0602020104020603" pitchFamily="34" charset="0"/>
              </a:rPr>
              <a:t>CAPAIAN INDIKATOR  TPB PER PILAR </a:t>
            </a:r>
          </a:p>
          <a:p>
            <a:pPr algn="ctr"/>
            <a:r>
              <a:rPr lang="en-ID" b="1" dirty="0">
                <a:solidFill>
                  <a:srgbClr val="000000"/>
                </a:solidFill>
                <a:latin typeface="Tw Cen MT" panose="020B0602020104020603" pitchFamily="34" charset="0"/>
              </a:rPr>
              <a:t>KABUPATEN BOGOR</a:t>
            </a:r>
            <a:endParaRPr lang="en-ID" b="1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E619C6-5285-4F49-AC96-0F0AF5255F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892046"/>
              </p:ext>
            </p:extLst>
          </p:nvPr>
        </p:nvGraphicFramePr>
        <p:xfrm>
          <a:off x="6553200" y="2650068"/>
          <a:ext cx="5638799" cy="3699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7B19EC74-011A-4979-9C17-ABD95EE584CB}"/>
              </a:ext>
            </a:extLst>
          </p:cNvPr>
          <p:cNvSpPr/>
          <p:nvPr/>
        </p:nvSpPr>
        <p:spPr>
          <a:xfrm>
            <a:off x="761999" y="582768"/>
            <a:ext cx="10752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800" b="1" dirty="0">
                <a:solidFill>
                  <a:srgbClr val="000000"/>
                </a:solidFill>
                <a:latin typeface="Tw Cen MT" panose="020B0602020104020603" pitchFamily="34" charset="0"/>
              </a:rPr>
              <a:t>CAPAIAN INDIKATOR TUJUAN PEMBANGUNAN BERKELANJUTAN</a:t>
            </a:r>
            <a:endParaRPr lang="en-ID" sz="2800" b="1" dirty="0"/>
          </a:p>
        </p:txBody>
      </p:sp>
    </p:spTree>
    <p:extLst>
      <p:ext uri="{BB962C8B-B14F-4D97-AF65-F5344CB8AC3E}">
        <p14:creationId xmlns:p14="http://schemas.microsoft.com/office/powerpoint/2010/main" val="232877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37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eka yudha</dc:creator>
  <cp:lastModifiedBy>eka yudha</cp:lastModifiedBy>
  <cp:revision>9</cp:revision>
  <dcterms:created xsi:type="dcterms:W3CDTF">2021-05-17T10:37:55Z</dcterms:created>
  <dcterms:modified xsi:type="dcterms:W3CDTF">2021-05-17T23:51:46Z</dcterms:modified>
</cp:coreProperties>
</file>