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31"/>
  </p:notesMasterIdLst>
  <p:sldIdLst>
    <p:sldId id="256" r:id="rId5"/>
    <p:sldId id="273" r:id="rId6"/>
    <p:sldId id="257" r:id="rId7"/>
    <p:sldId id="277" r:id="rId8"/>
    <p:sldId id="264" r:id="rId9"/>
    <p:sldId id="274" r:id="rId10"/>
    <p:sldId id="276" r:id="rId11"/>
    <p:sldId id="279" r:id="rId12"/>
    <p:sldId id="258" r:id="rId13"/>
    <p:sldId id="278" r:id="rId14"/>
    <p:sldId id="275" r:id="rId15"/>
    <p:sldId id="280" r:id="rId16"/>
    <p:sldId id="283" r:id="rId17"/>
    <p:sldId id="266" r:id="rId18"/>
    <p:sldId id="263" r:id="rId19"/>
    <p:sldId id="260" r:id="rId20"/>
    <p:sldId id="289" r:id="rId21"/>
    <p:sldId id="292" r:id="rId22"/>
    <p:sldId id="691" r:id="rId23"/>
    <p:sldId id="693" r:id="rId24"/>
    <p:sldId id="707" r:id="rId25"/>
    <p:sldId id="706" r:id="rId26"/>
    <p:sldId id="708" r:id="rId27"/>
    <p:sldId id="709" r:id="rId28"/>
    <p:sldId id="705"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5"/>
    <p:restoredTop sz="94737"/>
  </p:normalViewPr>
  <p:slideViewPr>
    <p:cSldViewPr snapToGrid="0" snapToObjects="1">
      <p:cViewPr varScale="1">
        <p:scale>
          <a:sx n="119" d="100"/>
          <a:sy n="119" d="100"/>
        </p:scale>
        <p:origin x="224" y="30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DAA71-8450-E941-BCB4-C18EF8C8BB64}" type="datetimeFigureOut">
              <a:rPr lang="en-US" smtClean="0"/>
              <a:t>8/5/22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3F913-8D97-7447-9416-1E453A8FB124}" type="slidenum">
              <a:rPr lang="en-US" smtClean="0"/>
              <a:t>‹#›</a:t>
            </a:fld>
            <a:endParaRPr lang="en-US"/>
          </a:p>
        </p:txBody>
      </p:sp>
    </p:spTree>
    <p:extLst>
      <p:ext uri="{BB962C8B-B14F-4D97-AF65-F5344CB8AC3E}">
        <p14:creationId xmlns:p14="http://schemas.microsoft.com/office/powerpoint/2010/main" val="4004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03F913-8D97-7447-9416-1E453A8FB124}" type="slidenum">
              <a:rPr lang="en-US" smtClean="0"/>
              <a:t>1</a:t>
            </a:fld>
            <a:endParaRPr lang="en-US"/>
          </a:p>
        </p:txBody>
      </p:sp>
    </p:spTree>
    <p:extLst>
      <p:ext uri="{BB962C8B-B14F-4D97-AF65-F5344CB8AC3E}">
        <p14:creationId xmlns:p14="http://schemas.microsoft.com/office/powerpoint/2010/main" val="53770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03F913-8D97-7447-9416-1E453A8FB124}" type="slidenum">
              <a:rPr lang="en-US" smtClean="0"/>
              <a:t>3</a:t>
            </a:fld>
            <a:endParaRPr lang="en-US"/>
          </a:p>
        </p:txBody>
      </p:sp>
    </p:spTree>
    <p:extLst>
      <p:ext uri="{BB962C8B-B14F-4D97-AF65-F5344CB8AC3E}">
        <p14:creationId xmlns:p14="http://schemas.microsoft.com/office/powerpoint/2010/main" val="362491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03F913-8D97-7447-9416-1E453A8FB124}" type="slidenum">
              <a:rPr lang="en-US" smtClean="0"/>
              <a:t>5</a:t>
            </a:fld>
            <a:endParaRPr lang="en-US"/>
          </a:p>
        </p:txBody>
      </p:sp>
    </p:spTree>
    <p:extLst>
      <p:ext uri="{BB962C8B-B14F-4D97-AF65-F5344CB8AC3E}">
        <p14:creationId xmlns:p14="http://schemas.microsoft.com/office/powerpoint/2010/main" val="213146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noProof="0" dirty="0">
                <a:latin typeface="Times New Roman" panose="02020603050405020304" pitchFamily="18" charset="0"/>
                <a:cs typeface="Times New Roman" panose="02020603050405020304" pitchFamily="18" charset="0"/>
              </a:rPr>
              <a:t>Adanya perkembangan teknologi kedokteran dan biologi molekuler memberikan percepatan dan pemahaman baru pada perjalanan klinik suatu keganasan (kanker). Sebelum era 1900an, gejala dan tanda yang muncul pada penyakit kanker disebabkan adanya </a:t>
            </a:r>
            <a:r>
              <a:rPr lang="id-ID" noProof="0" dirty="0" err="1">
                <a:latin typeface="Times New Roman" panose="02020603050405020304" pitchFamily="18" charset="0"/>
                <a:cs typeface="Times New Roman" panose="02020603050405020304" pitchFamily="18" charset="0"/>
              </a:rPr>
              <a:t>proleferasi</a:t>
            </a:r>
            <a:r>
              <a:rPr lang="id-ID" noProof="0" dirty="0">
                <a:latin typeface="Times New Roman" panose="02020603050405020304" pitchFamily="18" charset="0"/>
                <a:cs typeface="Times New Roman" panose="02020603050405020304" pitchFamily="18" charset="0"/>
              </a:rPr>
              <a:t> sel yang tidak terkontrol, sehingga memberikan penekanan secara fisik pada sel, jaringan, dan organ di sekitarnya. Keadaan inilah kemudian memberikan perubahan-perubahan pada fungsi-fungsinya dan pada akhirnya berkontribusi pada angka morbiditas dan mortalitas.</a:t>
            </a:r>
          </a:p>
          <a:p>
            <a:r>
              <a:rPr lang="id-ID" noProof="0" dirty="0">
                <a:latin typeface="Times New Roman" panose="02020603050405020304" pitchFamily="18" charset="0"/>
                <a:cs typeface="Times New Roman" panose="02020603050405020304" pitchFamily="18" charset="0"/>
              </a:rPr>
              <a:t>Aplikasi teknologi biologi molekuler pada penyakit kanker menjelaskan lebih lanjut bahwa selain terdapat proliferasi sel yang tidak terkontrol, juga terdapat beberapa bukti bahwa pada penyakit keganasan terdapat komunikasi antar sel kanker dan sel lain di sekitarnya, sehingga membentuk apa yang disebut Lingkungan Kanker (</a:t>
            </a:r>
            <a:r>
              <a:rPr lang="id-ID" b="1" i="1" noProof="0" dirty="0">
                <a:latin typeface="Times New Roman" panose="02020603050405020304" pitchFamily="18" charset="0"/>
                <a:cs typeface="Times New Roman" panose="02020603050405020304" pitchFamily="18" charset="0"/>
              </a:rPr>
              <a:t>Cancer </a:t>
            </a:r>
            <a:r>
              <a:rPr lang="id-ID" b="1" i="1" noProof="0" dirty="0" err="1">
                <a:latin typeface="Times New Roman" panose="02020603050405020304" pitchFamily="18" charset="0"/>
                <a:cs typeface="Times New Roman" panose="02020603050405020304" pitchFamily="18" charset="0"/>
              </a:rPr>
              <a:t>Environment</a:t>
            </a:r>
            <a:r>
              <a:rPr lang="id-ID" noProof="0" dirty="0">
                <a:latin typeface="Times New Roman" panose="02020603050405020304" pitchFamily="18" charset="0"/>
                <a:cs typeface="Times New Roman" panose="02020603050405020304" pitchFamily="18" charset="0"/>
              </a:rPr>
              <a:t>). Hal ini diketahui dari bukti-bukti yaitu:</a:t>
            </a:r>
          </a:p>
          <a:p>
            <a:r>
              <a:rPr lang="id-ID" noProof="0" dirty="0">
                <a:latin typeface="Times New Roman" panose="02020603050405020304" pitchFamily="18" charset="0"/>
                <a:cs typeface="Times New Roman" panose="02020603050405020304" pitchFamily="18" charset="0"/>
              </a:rPr>
              <a:t>1. Adanya sinyal (protein) proliferasi sel yang terus menerus (tidak </a:t>
            </a:r>
            <a:r>
              <a:rPr lang="id-ID" noProof="0" dirty="0" err="1">
                <a:latin typeface="Times New Roman" panose="02020603050405020304" pitchFamily="18" charset="0"/>
                <a:cs typeface="Times New Roman" panose="02020603050405020304" pitchFamily="18" charset="0"/>
              </a:rPr>
              <a:t>teregulasi</a:t>
            </a:r>
            <a:r>
              <a:rPr lang="id-ID" noProof="0" dirty="0">
                <a:latin typeface="Times New Roman" panose="02020603050405020304" pitchFamily="18" charset="0"/>
                <a:cs typeface="Times New Roman" panose="02020603050405020304" pitchFamily="18" charset="0"/>
              </a:rPr>
              <a:t>).</a:t>
            </a:r>
          </a:p>
          <a:p>
            <a:r>
              <a:rPr lang="id-ID" noProof="0" dirty="0">
                <a:latin typeface="Times New Roman" panose="02020603050405020304" pitchFamily="18" charset="0"/>
                <a:cs typeface="Times New Roman" panose="02020603050405020304" pitchFamily="18" charset="0"/>
              </a:rPr>
              <a:t>2. Sel kanker yang menghindar/tidak berespons dengan sinyal (protein) yang </a:t>
            </a:r>
            <a:r>
              <a:rPr lang="id-ID" noProof="0" dirty="0" err="1">
                <a:latin typeface="Times New Roman" panose="02020603050405020304" pitchFamily="18" charset="0"/>
                <a:cs typeface="Times New Roman" panose="02020603050405020304" pitchFamily="18" charset="0"/>
              </a:rPr>
              <a:t>men-supresi</a:t>
            </a:r>
            <a:r>
              <a:rPr lang="id-ID" noProof="0" dirty="0">
                <a:latin typeface="Times New Roman" panose="02020603050405020304" pitchFamily="18" charset="0"/>
                <a:cs typeface="Times New Roman" panose="02020603050405020304" pitchFamily="18" charset="0"/>
              </a:rPr>
              <a:t> proliferasi sel</a:t>
            </a:r>
          </a:p>
          <a:p>
            <a:r>
              <a:rPr lang="id-ID" noProof="0" dirty="0">
                <a:latin typeface="Times New Roman" panose="02020603050405020304" pitchFamily="18" charset="0"/>
                <a:cs typeface="Times New Roman" panose="02020603050405020304" pitchFamily="18" charset="0"/>
              </a:rPr>
              <a:t>3. </a:t>
            </a:r>
            <a:r>
              <a:rPr lang="id-ID" noProof="0" dirty="0" err="1">
                <a:latin typeface="Times New Roman" panose="02020603050405020304" pitchFamily="18" charset="0"/>
                <a:cs typeface="Times New Roman" panose="02020603050405020304" pitchFamily="18" charset="0"/>
              </a:rPr>
              <a:t>Aktivasi</a:t>
            </a:r>
            <a:r>
              <a:rPr lang="id-ID" noProof="0" dirty="0">
                <a:latin typeface="Times New Roman" panose="02020603050405020304" pitchFamily="18" charset="0"/>
                <a:cs typeface="Times New Roman" panose="02020603050405020304" pitchFamily="18" charset="0"/>
              </a:rPr>
              <a:t> pergerakan sel </a:t>
            </a:r>
            <a:r>
              <a:rPr lang="id-ID" noProof="0" dirty="0">
                <a:latin typeface="Times New Roman" panose="02020603050405020304" pitchFamily="18" charset="0"/>
                <a:cs typeface="Times New Roman" panose="02020603050405020304" pitchFamily="18" charset="0"/>
                <a:sym typeface="Wingdings" pitchFamily="2" charset="2"/>
              </a:rPr>
              <a:t> metastasis</a:t>
            </a:r>
          </a:p>
          <a:p>
            <a:r>
              <a:rPr lang="id-ID" noProof="0" dirty="0">
                <a:latin typeface="Times New Roman" panose="02020603050405020304" pitchFamily="18" charset="0"/>
                <a:cs typeface="Times New Roman" panose="02020603050405020304" pitchFamily="18" charset="0"/>
                <a:sym typeface="Wingdings" pitchFamily="2" charset="2"/>
              </a:rPr>
              <a:t>4. Non-</a:t>
            </a:r>
            <a:r>
              <a:rPr lang="id-ID" noProof="0" dirty="0" err="1">
                <a:latin typeface="Times New Roman" panose="02020603050405020304" pitchFamily="18" charset="0"/>
                <a:cs typeface="Times New Roman" panose="02020603050405020304" pitchFamily="18" charset="0"/>
                <a:sym typeface="Wingdings" pitchFamily="2" charset="2"/>
              </a:rPr>
              <a:t>Aktivasi</a:t>
            </a:r>
            <a:r>
              <a:rPr lang="id-ID" noProof="0" dirty="0">
                <a:latin typeface="Times New Roman" panose="02020603050405020304" pitchFamily="18" charset="0"/>
                <a:cs typeface="Times New Roman" panose="02020603050405020304" pitchFamily="18" charset="0"/>
                <a:sym typeface="Wingdings" pitchFamily="2" charset="2"/>
              </a:rPr>
              <a:t> sinyal (protein) kematian sel</a:t>
            </a:r>
          </a:p>
          <a:p>
            <a:r>
              <a:rPr lang="id-ID" noProof="0" dirty="0">
                <a:latin typeface="Times New Roman" panose="02020603050405020304" pitchFamily="18" charset="0"/>
                <a:cs typeface="Times New Roman" panose="02020603050405020304" pitchFamily="18" charset="0"/>
                <a:sym typeface="Wingdings" pitchFamily="2" charset="2"/>
              </a:rPr>
              <a:t>5. Peningkatan Angiogenesis</a:t>
            </a:r>
          </a:p>
          <a:p>
            <a:endParaRPr lang="id-ID" noProof="0" dirty="0">
              <a:latin typeface="Times New Roman" panose="02020603050405020304" pitchFamily="18" charset="0"/>
              <a:cs typeface="Times New Roman" panose="02020603050405020304" pitchFamily="18" charset="0"/>
              <a:sym typeface="Wingdings" pitchFamily="2" charset="2"/>
            </a:endParaRPr>
          </a:p>
          <a:p>
            <a:r>
              <a:rPr lang="id-ID" noProof="0" dirty="0">
                <a:latin typeface="Times New Roman" panose="02020603050405020304" pitchFamily="18" charset="0"/>
                <a:cs typeface="Times New Roman" panose="02020603050405020304" pitchFamily="18" charset="0"/>
                <a:sym typeface="Wingdings" pitchFamily="2" charset="2"/>
              </a:rPr>
              <a:t>Adanya bukti Komunikasi antara sel kanker dan sel di jaringan sekitarnya, terutama dengan sel imun, memperkuat bukti perubahan fungsi tubuh pada keganasan ini diakibatkan oleh protein/sinyal yang dikeluarkan oleh sel-sel imun. Menggabungkan aplikasi dua teori mendasar yaitu siklus pertumbuhan sel yang tidak terkontrol dan komunikasi sel, maka perjalanan </a:t>
            </a:r>
            <a:r>
              <a:rPr lang="id-ID" noProof="0" dirty="0" err="1">
                <a:latin typeface="Times New Roman" panose="02020603050405020304" pitchFamily="18" charset="0"/>
                <a:cs typeface="Times New Roman" panose="02020603050405020304" pitchFamily="18" charset="0"/>
                <a:sym typeface="Wingdings" pitchFamily="2" charset="2"/>
              </a:rPr>
              <a:t>peyakit</a:t>
            </a:r>
            <a:r>
              <a:rPr lang="id-ID" noProof="0" dirty="0">
                <a:latin typeface="Times New Roman" panose="02020603050405020304" pitchFamily="18" charset="0"/>
                <a:cs typeface="Times New Roman" panose="02020603050405020304" pitchFamily="18" charset="0"/>
                <a:sym typeface="Wingdings" pitchFamily="2" charset="2"/>
              </a:rPr>
              <a:t> kanker saat ini merupakan suatu </a:t>
            </a:r>
            <a:r>
              <a:rPr lang="id-ID" b="1" noProof="0" dirty="0">
                <a:latin typeface="Times New Roman" panose="02020603050405020304" pitchFamily="18" charset="0"/>
                <a:cs typeface="Times New Roman" panose="02020603050405020304" pitchFamily="18" charset="0"/>
                <a:sym typeface="Wingdings" pitchFamily="2" charset="2"/>
              </a:rPr>
              <a:t>kelainan fungsi inflamasi</a:t>
            </a:r>
            <a:r>
              <a:rPr lang="id-ID" noProof="0" dirty="0">
                <a:latin typeface="Times New Roman" panose="02020603050405020304" pitchFamily="18" charset="0"/>
                <a:cs typeface="Times New Roman" panose="02020603050405020304" pitchFamily="18" charset="0"/>
                <a:sym typeface="Wingdings" pitchFamily="2" charset="2"/>
              </a:rPr>
              <a:t>. Dengan mengaplikasikan teori genetika, komunikasi sel dan imunologi maka penelitian pada kanker bergeser pada eksplorasi peran komunikasi sel imun dalam perjalanan seluler dan klinik serta eradikasi kanker melalui komunikasi sel kanker dengan sel imun.  </a:t>
            </a:r>
            <a:endParaRPr lang="id-ID" noProof="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633007-D052-7141-BEF0-98D4B95A31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685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Times New Roman" panose="02020603050405020304" pitchFamily="18" charset="0"/>
                <a:cs typeface="Times New Roman" panose="02020603050405020304" pitchFamily="18" charset="0"/>
              </a:rPr>
              <a:t>Hadirin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saya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muliakan</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berbasis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mekanisme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seluler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spesifik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(era 2010) </a:t>
            </a:r>
            <a:r>
              <a:rPr lang="en-US" dirty="0" err="1">
                <a:latin typeface="Times New Roman" panose="02020603050405020304" pitchFamily="18" charset="0"/>
                <a:cs typeface="Times New Roman" panose="02020603050405020304" pitchFamily="18" charset="0"/>
              </a:rPr>
              <a:t>karakteristik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kanker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diketahui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me,berikan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kesempatan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menciptakan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teknologi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eradikasi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kanker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Karakteristik</a:t>
            </a:r>
            <a:r>
              <a:rPr lang="en-US" dirty="0">
                <a:latin typeface="Times New Roman" panose="02020603050405020304" pitchFamily="18" charset="0"/>
                <a:cs typeface="Times New Roman" panose="02020603050405020304" pitchFamily="18" charset="0"/>
              </a:rPr>
              <a:t> (Hallmark) </a:t>
            </a:r>
            <a:r>
              <a:rPr lang="en-US" dirty="0" err="1">
                <a:latin typeface="Times New Roman" panose="02020603050405020304" pitchFamily="18" charset="0"/>
                <a:cs typeface="Times New Roman" panose="02020603050405020304" pitchFamily="18" charset="0"/>
              </a:rPr>
              <a:t>sel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kanker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usulan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eradikasi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sbb</a:t>
            </a:r>
            <a:r>
              <a:rPr lang="en-US" dirty="0">
                <a:latin typeface="Times New Roman" panose="02020603050405020304" pitchFamily="18" charset="0"/>
                <a:cs typeface="Times New Roman" panose="02020603050405020304" pitchFamily="18" charset="0"/>
              </a:rPr>
              <a:t>:</a:t>
            </a:r>
          </a:p>
          <a:p>
            <a:pPr marL="228600" indent="-228600">
              <a:buAutoNum type="arabicPeriod"/>
            </a:pPr>
            <a:r>
              <a:rPr lang="en-US" dirty="0" err="1">
                <a:latin typeface="Times New Roman" panose="02020603050405020304" pitchFamily="18" charset="0"/>
                <a:cs typeface="Times New Roman" panose="02020603050405020304" pitchFamily="18" charset="0"/>
              </a:rPr>
              <a:t>Menghindari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sinyal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pertumbuhan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Cycllin</a:t>
            </a:r>
            <a:r>
              <a:rPr lang="en-US" dirty="0">
                <a:latin typeface="Times New Roman" panose="02020603050405020304" pitchFamily="18" charset="0"/>
                <a:cs typeface="Times New Roman" panose="02020603050405020304" pitchFamily="18" charset="0"/>
              </a:rPr>
              <a:t> dependent kinase inhibitor) </a:t>
            </a:r>
          </a:p>
          <a:p>
            <a:pPr marL="228600" indent="-228600">
              <a:buAutoNum type="arabicPeriod"/>
            </a:pPr>
            <a:r>
              <a:rPr lang="en-US" dirty="0" err="1">
                <a:latin typeface="Times New Roman" panose="02020603050405020304" pitchFamily="18" charset="0"/>
                <a:cs typeface="Times New Roman" panose="02020603050405020304" pitchFamily="18" charset="0"/>
              </a:rPr>
              <a:t>Menghindari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destruksi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imun</a:t>
            </a:r>
            <a:r>
              <a:rPr lang="en-US" dirty="0">
                <a:latin typeface="Times New Roman" panose="02020603050405020304" pitchFamily="18" charset="0"/>
                <a:cs typeface="Times New Roman" panose="02020603050405020304" pitchFamily="18" charset="0"/>
              </a:rPr>
              <a:t> (antibody CTLA-4)</a:t>
            </a:r>
          </a:p>
          <a:p>
            <a:pPr marL="228600" indent="-228600">
              <a:buAutoNum type="arabicPeriod"/>
            </a:pPr>
            <a:r>
              <a:rPr lang="en-US" dirty="0" err="1">
                <a:latin typeface="Times New Roman" panose="02020603050405020304" pitchFamily="18" charset="0"/>
                <a:cs typeface="Times New Roman" panose="02020603050405020304" pitchFamily="18" charset="0"/>
              </a:rPr>
              <a:t>Meningkatkan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aktivitas</a:t>
            </a:r>
            <a:r>
              <a:rPr lang="en-US" dirty="0">
                <a:latin typeface="Times New Roman" panose="02020603050405020304" pitchFamily="18" charset="0"/>
                <a:cs typeface="Times New Roman" panose="02020603050405020304" pitchFamily="18" charset="0"/>
              </a:rPr>
              <a:t> “cell immortality” (Telomerase inhibitor)</a:t>
            </a:r>
          </a:p>
          <a:p>
            <a:pPr marL="228600" indent="-228600">
              <a:buAutoNum type="arabicPeriod"/>
            </a:pPr>
            <a:r>
              <a:rPr lang="en-US" dirty="0" err="1">
                <a:latin typeface="Times New Roman" panose="02020603050405020304" pitchFamily="18" charset="0"/>
                <a:cs typeface="Times New Roman" panose="02020603050405020304" pitchFamily="18" charset="0"/>
              </a:rPr>
              <a:t>Mengaktivasi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inflamasi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jaringan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sekitar</a:t>
            </a:r>
            <a:r>
              <a:rPr lang="en-US" dirty="0">
                <a:latin typeface="Times New Roman" panose="02020603050405020304" pitchFamily="18" charset="0"/>
                <a:cs typeface="Times New Roman" panose="02020603050405020304" pitchFamily="18" charset="0"/>
              </a:rPr>
              <a:t> tumor (Anti </a:t>
            </a:r>
            <a:r>
              <a:rPr lang="en-US" dirty="0" err="1">
                <a:latin typeface="Times New Roman" panose="02020603050405020304" pitchFamily="18" charset="0"/>
                <a:cs typeface="Times New Roman" panose="02020603050405020304" pitchFamily="18" charset="0"/>
              </a:rPr>
              <a:t>inflammasi</a:t>
            </a:r>
            <a:r>
              <a:rPr lang="en-US" dirty="0">
                <a:latin typeface="Times New Roman" panose="02020603050405020304" pitchFamily="18" charset="0"/>
                <a:cs typeface="Times New Roman" panose="02020603050405020304" pitchFamily="18" charset="0"/>
              </a:rPr>
              <a:t> – selective)</a:t>
            </a:r>
          </a:p>
          <a:p>
            <a:pPr marL="228600" indent="-228600">
              <a:buAutoNum type="arabicPeriod"/>
            </a:pPr>
            <a:r>
              <a:rPr lang="en-US" dirty="0" err="1">
                <a:latin typeface="Times New Roman" panose="02020603050405020304" pitchFamily="18" charset="0"/>
                <a:cs typeface="Times New Roman" panose="02020603050405020304" pitchFamily="18" charset="0"/>
              </a:rPr>
              <a:t>Mengaktifkan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pergerakan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metastias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a:t>
            </a:r>
            <a:r>
              <a:rPr lang="en-US" dirty="0">
                <a:latin typeface="Times New Roman" panose="02020603050405020304" pitchFamily="18" charset="0"/>
                <a:cs typeface="Times New Roman" panose="02020603050405020304" pitchFamily="18" charset="0"/>
              </a:rPr>
              <a:t> (inhibitor HGF/c-Met)</a:t>
            </a:r>
          </a:p>
          <a:p>
            <a:pPr marL="228600" indent="-228600">
              <a:buAutoNum type="arabicPeriod"/>
            </a:pPr>
            <a:r>
              <a:rPr lang="en-US" dirty="0" err="1">
                <a:latin typeface="Times New Roman" panose="02020603050405020304" pitchFamily="18" charset="0"/>
                <a:cs typeface="Times New Roman" panose="02020603050405020304" pitchFamily="18" charset="0"/>
              </a:rPr>
              <a:t>Mengaktifkan</a:t>
            </a:r>
            <a:r>
              <a:rPr lang="en-US" dirty="0">
                <a:latin typeface="Times New Roman" panose="02020603050405020304" pitchFamily="18" charset="0"/>
                <a:cs typeface="Times New Roman" panose="02020603050405020304" pitchFamily="18" charset="0"/>
              </a:rPr>
              <a:t> angiogenesis (VEGF inhibitor)</a:t>
            </a:r>
          </a:p>
          <a:p>
            <a:pPr marL="228600" indent="-228600">
              <a:buAutoNum type="arabicPeriod"/>
            </a:pPr>
            <a:r>
              <a:rPr lang="en-US" dirty="0" err="1">
                <a:latin typeface="Times New Roman" panose="02020603050405020304" pitchFamily="18" charset="0"/>
                <a:cs typeface="Times New Roman" panose="02020603050405020304" pitchFamily="18" charset="0"/>
              </a:rPr>
              <a:t>Mutasi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instabilitas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genetik</a:t>
            </a:r>
            <a:r>
              <a:rPr lang="en-US" dirty="0">
                <a:latin typeface="Times New Roman" panose="02020603050405020304" pitchFamily="18" charset="0"/>
                <a:cs typeface="Times New Roman" panose="02020603050405020304" pitchFamily="18" charset="0"/>
              </a:rPr>
              <a:t> (PARP inhibitor)</a:t>
            </a:r>
          </a:p>
          <a:p>
            <a:pPr marL="228600" indent="-228600">
              <a:buAutoNum type="arabicPeriod"/>
            </a:pPr>
            <a:r>
              <a:rPr lang="en-US" dirty="0" err="1">
                <a:latin typeface="Times New Roman" panose="02020603050405020304" pitchFamily="18" charset="0"/>
                <a:cs typeface="Times New Roman" panose="02020603050405020304" pitchFamily="18" charset="0"/>
              </a:rPr>
              <a:t>Menghindar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kematian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a:t>
            </a:r>
            <a:r>
              <a:rPr lang="en-US" dirty="0">
                <a:latin typeface="Times New Roman" panose="02020603050405020304" pitchFamily="18" charset="0"/>
                <a:cs typeface="Times New Roman" panose="02020603050405020304" pitchFamily="18" charset="0"/>
              </a:rPr>
              <a:t> (Proapoptotic BH3-mimetic)</a:t>
            </a:r>
          </a:p>
          <a:p>
            <a:pPr marL="228600" indent="-228600">
              <a:buAutoNum type="arabicPeriod"/>
            </a:pPr>
            <a:r>
              <a:rPr lang="en-US" dirty="0" err="1">
                <a:latin typeface="Times New Roman" panose="02020603050405020304" pitchFamily="18" charset="0"/>
                <a:cs typeface="Times New Roman" panose="02020603050405020304" pitchFamily="18" charset="0"/>
              </a:rPr>
              <a:t>Deregulasi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bioenergetika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seluler</a:t>
            </a:r>
            <a:r>
              <a:rPr lang="en-US" dirty="0">
                <a:latin typeface="Times New Roman" panose="02020603050405020304" pitchFamily="18" charset="0"/>
                <a:cs typeface="Times New Roman" panose="02020603050405020304" pitchFamily="18" charset="0"/>
              </a:rPr>
              <a:t> (Aerobic glycolysis inhibitor)</a:t>
            </a:r>
          </a:p>
          <a:p>
            <a:pPr marL="228600" indent="-228600">
              <a:buAutoNum type="arabicPeriod"/>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Aktivasi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terus-menerus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proliferasi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a:t>
            </a:r>
            <a:r>
              <a:rPr lang="en-US" dirty="0">
                <a:latin typeface="Times New Roman" panose="02020603050405020304" pitchFamily="18" charset="0"/>
                <a:cs typeface="Times New Roman" panose="02020603050405020304" pitchFamily="18" charset="0"/>
              </a:rPr>
              <a:t> (EGFR inhibitor)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633007-D052-7141-BEF0-98D4B95A31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753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Untuk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tahun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anugerah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penghargaan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nobel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diberikan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kepada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peneliti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benua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yaitu</a:t>
            </a:r>
            <a:r>
              <a:rPr lang="en-US" sz="1200" kern="1200" dirty="0">
                <a:solidFill>
                  <a:schemeClr val="tx1"/>
                </a:solidFill>
                <a:effectLst/>
                <a:latin typeface="+mn-lt"/>
                <a:ea typeface="+mn-ea"/>
                <a:cs typeface="+mn-cs"/>
              </a:rPr>
              <a:t> James Patrick Allison </a:t>
            </a:r>
            <a:r>
              <a:rPr lang="en-US" sz="1200" kern="1200" dirty="0" err="1">
                <a:solidFill>
                  <a:schemeClr val="tx1"/>
                </a:solidFill>
                <a:effectLst/>
                <a:latin typeface="+mn-lt"/>
                <a:ea typeface="+mn-ea"/>
                <a:cs typeface="+mn-cs"/>
              </a:rPr>
              <a:t>dari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Amerika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Serikat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Tasuku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Honjo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Jepang</a:t>
            </a:r>
            <a:r>
              <a:rPr lang="en-US" sz="1200" kern="1200" dirty="0">
                <a:solidFill>
                  <a:schemeClr val="tx1"/>
                </a:solidFill>
                <a:effectLst/>
                <a:latin typeface="+mn-lt"/>
                <a:ea typeface="+mn-ea"/>
                <a:cs typeface="+mn-cs"/>
              </a:rPr>
              <a:t>. James Patrick Allison, </a:t>
            </a:r>
            <a:r>
              <a:rPr lang="en-US" sz="1200" kern="1200" dirty="0" err="1">
                <a:solidFill>
                  <a:schemeClr val="tx1"/>
                </a:solidFill>
                <a:effectLst/>
                <a:latin typeface="+mn-lt"/>
                <a:ea typeface="+mn-ea"/>
                <a:cs typeface="+mn-cs"/>
              </a:rPr>
              <a:t>lahir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tanggal</a:t>
            </a:r>
            <a:r>
              <a:rPr lang="en-US" sz="1200" kern="1200" dirty="0">
                <a:solidFill>
                  <a:schemeClr val="tx1"/>
                </a:solidFill>
                <a:effectLst/>
                <a:latin typeface="+mn-lt"/>
                <a:ea typeface="+mn-ea"/>
                <a:cs typeface="+mn-cs"/>
              </a:rPr>
              <a:t> 7 </a:t>
            </a:r>
            <a:r>
              <a:rPr lang="en-US" sz="1200" kern="1200" dirty="0" err="1">
                <a:solidFill>
                  <a:schemeClr val="tx1"/>
                </a:solidFill>
                <a:effectLst/>
                <a:latin typeface="+mn-lt"/>
                <a:ea typeface="+mn-ea"/>
                <a:cs typeface="+mn-cs"/>
              </a:rPr>
              <a:t>agustus</a:t>
            </a:r>
            <a:r>
              <a:rPr lang="en-US" sz="1200" kern="1200" dirty="0">
                <a:solidFill>
                  <a:schemeClr val="tx1"/>
                </a:solidFill>
                <a:effectLst/>
                <a:latin typeface="+mn-lt"/>
                <a:ea typeface="+mn-ea"/>
                <a:cs typeface="+mn-cs"/>
              </a:rPr>
              <a:t> 1948, </a:t>
            </a:r>
            <a:r>
              <a:rPr lang="en-US" sz="1200" kern="1200" dirty="0" err="1">
                <a:solidFill>
                  <a:schemeClr val="tx1"/>
                </a:solidFill>
                <a:effectLst/>
                <a:latin typeface="+mn-lt"/>
                <a:ea typeface="+mn-ea"/>
                <a:cs typeface="+mn-cs"/>
              </a:rPr>
              <a:t>adalah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seorang</a:t>
            </a:r>
            <a:r>
              <a:rPr lang="en-US" sz="1200" kern="1200" dirty="0">
                <a:solidFill>
                  <a:schemeClr val="tx1"/>
                </a:solidFill>
                <a:effectLst/>
                <a:latin typeface="+mn-lt"/>
                <a:ea typeface="+mn-ea"/>
                <a:cs typeface="+mn-cs"/>
              </a:rPr>
              <a:t> professor </a:t>
            </a:r>
            <a:r>
              <a:rPr lang="en-US" sz="1200" kern="1200" dirty="0" err="1">
                <a:solidFill>
                  <a:schemeClr val="tx1"/>
                </a:solidFill>
                <a:effectLst/>
                <a:latin typeface="+mn-lt"/>
                <a:ea typeface="+mn-ea"/>
                <a:cs typeface="+mn-cs"/>
              </a:rPr>
              <a:t>dan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ahli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imunologi</a:t>
            </a:r>
            <a:r>
              <a:rPr lang="en-US" sz="1200" kern="1200" dirty="0">
                <a:solidFill>
                  <a:schemeClr val="tx1"/>
                </a:solidFill>
                <a:effectLst/>
                <a:latin typeface="+mn-lt"/>
                <a:ea typeface="+mn-ea"/>
                <a:cs typeface="+mn-cs"/>
              </a:rPr>
              <a:t> yang </a:t>
            </a:r>
            <a:r>
              <a:rPr lang="en-US" sz="1200" kern="1200" dirty="0" err="1">
                <a:solidFill>
                  <a:schemeClr val="tx1"/>
                </a:solidFill>
                <a:effectLst/>
                <a:latin typeface="+mn-lt"/>
                <a:ea typeface="+mn-ea"/>
                <a:cs typeface="+mn-cs"/>
              </a:rPr>
              <a:t>saat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menjabat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sebagai</a:t>
            </a:r>
            <a:r>
              <a:rPr lang="en-US" sz="1200" kern="1200" dirty="0">
                <a:solidFill>
                  <a:schemeClr val="tx1"/>
                </a:solidFill>
                <a:effectLst/>
                <a:latin typeface="+mn-lt"/>
                <a:ea typeface="+mn-ea"/>
                <a:cs typeface="+mn-cs"/>
              </a:rPr>
              <a:t> </a:t>
            </a:r>
            <a:r>
              <a:rPr lang="en-ID" sz="1200" kern="1200" dirty="0">
                <a:solidFill>
                  <a:schemeClr val="tx1"/>
                </a:solidFill>
                <a:effectLst/>
                <a:latin typeface="+mn-lt"/>
                <a:ea typeface="+mn-ea"/>
                <a:cs typeface="+mn-cs"/>
              </a:rPr>
              <a:t>executive director of immunotherapy platform di M.D Anderson Cancer Center di University of Texas. Sedangkan Tasuku Honjo, yang lahir pada tanggal 27 januari 1942, adalah seorang imunologis yang saat ini menjabat sebagai Deputy Director-General dan Distinguished Professor di Kyoto University Institute for Advanced Study (KUIAS). Kedua peneliti tersebut secara bersamaan diberikan penghargaan oleh Nobel Foundation atas kiprah mereka menemukan terapi kanker dengan metode penghambatan sistem kendali dari kekebalan negatif. Pemberian hadiah nobel untuk tahun ini sangat menarik, karena melibatkan sisi ilmu dasar, yaitu imunologi yang diaplikasikan untuk kemaslahatan masyarakat khususnya sebagai terapi penyakit kanker. Hal ini mencerminkan, bahwa untuk menghasilkan inovasi khususnya di bidang kesehatan, diperlukan kolaborasi dari berbagai disiplin ilmu, antara ilmu dasar dan ilmu terapan, maupun antara ilmu medis dan non medis.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BC8681-2D0B-E446-BCB5-595464EC82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49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noProof="0" dirty="0">
                <a:latin typeface="Times New Roman" panose="02020603050405020304" pitchFamily="18" charset="0"/>
                <a:cs typeface="Times New Roman" panose="02020603050405020304" pitchFamily="18" charset="0"/>
              </a:rPr>
              <a:t>Sel kanker adalah sel “</a:t>
            </a:r>
            <a:r>
              <a:rPr lang="id-ID" noProof="0" dirty="0" err="1">
                <a:latin typeface="Times New Roman" panose="02020603050405020304" pitchFamily="18" charset="0"/>
                <a:cs typeface="Times New Roman" panose="02020603050405020304" pitchFamily="18" charset="0"/>
              </a:rPr>
              <a:t>self</a:t>
            </a:r>
            <a:r>
              <a:rPr lang="id-ID" noProof="0" dirty="0">
                <a:latin typeface="Times New Roman" panose="02020603050405020304" pitchFamily="18" charset="0"/>
                <a:cs typeface="Times New Roman" panose="02020603050405020304" pitchFamily="18" charset="0"/>
              </a:rPr>
              <a:t>” yang mengalami perubahan fungsi. Sejalan dengan ini terdapat perubahan struktur pada sel tersebut, antara lain kemunculan/produksi protein (sinyal) baik di dalam sitoplasma, yang terintegrasi pada membran sel, maupun dilepaskan oleh sel lingkungan sekitarnya. Adanya teknologi pembuatan antibodi, maka sinyal tersebut dapat diidentifikasi dan diukur.</a:t>
            </a:r>
          </a:p>
          <a:p>
            <a:endParaRPr lang="id-ID" noProof="0" dirty="0">
              <a:latin typeface="Times New Roman" panose="02020603050405020304" pitchFamily="18" charset="0"/>
              <a:cs typeface="Times New Roman" panose="02020603050405020304" pitchFamily="18" charset="0"/>
            </a:endParaRPr>
          </a:p>
          <a:p>
            <a:r>
              <a:rPr lang="id-ID" noProof="0" dirty="0">
                <a:latin typeface="Times New Roman" panose="02020603050405020304" pitchFamily="18" charset="0"/>
                <a:cs typeface="Times New Roman" panose="02020603050405020304" pitchFamily="18" charset="0"/>
              </a:rPr>
              <a:t>Keseimbangan fungsi sel di dalam tubuh (homeostasis) diatur salah satunya oleh sel imun melalui tahap pengenalan, </a:t>
            </a:r>
            <a:r>
              <a:rPr lang="id-ID" noProof="0" dirty="0" err="1">
                <a:latin typeface="Times New Roman" panose="02020603050405020304" pitchFamily="18" charset="0"/>
                <a:cs typeface="Times New Roman" panose="02020603050405020304" pitchFamily="18" charset="0"/>
              </a:rPr>
              <a:t>optimasi</a:t>
            </a:r>
            <a:r>
              <a:rPr lang="id-ID" noProof="0" dirty="0">
                <a:latin typeface="Times New Roman" panose="02020603050405020304" pitchFamily="18" charset="0"/>
                <a:cs typeface="Times New Roman" panose="02020603050405020304" pitchFamily="18" charset="0"/>
              </a:rPr>
              <a:t>, eksekusi dan regulasi. Mengaplikasikan Adanya Sinyal (protein) yang diproduksi oleh sel kanker, maka sel keganasan ini akan dikenali oleh sel imun melalui sel APC (Antigen </a:t>
            </a:r>
            <a:r>
              <a:rPr lang="id-ID" noProof="0" dirty="0" err="1">
                <a:latin typeface="Times New Roman" panose="02020603050405020304" pitchFamily="18" charset="0"/>
                <a:cs typeface="Times New Roman" panose="02020603050405020304" pitchFamily="18" charset="0"/>
              </a:rPr>
              <a:t>Presenting</a:t>
            </a:r>
            <a:r>
              <a:rPr lang="id-ID" noProof="0" dirty="0">
                <a:latin typeface="Times New Roman" panose="02020603050405020304" pitchFamily="18" charset="0"/>
                <a:cs typeface="Times New Roman" panose="02020603050405020304" pitchFamily="18" charset="0"/>
              </a:rPr>
              <a:t> </a:t>
            </a:r>
            <a:r>
              <a:rPr lang="id-ID" noProof="0" dirty="0" err="1">
                <a:latin typeface="Times New Roman" panose="02020603050405020304" pitchFamily="18" charset="0"/>
                <a:cs typeface="Times New Roman" panose="02020603050405020304" pitchFamily="18" charset="0"/>
              </a:rPr>
              <a:t>Cell</a:t>
            </a:r>
            <a:r>
              <a:rPr lang="id-ID" noProof="0" dirty="0">
                <a:latin typeface="Times New Roman" panose="02020603050405020304" pitchFamily="18" charset="0"/>
                <a:cs typeface="Times New Roman" panose="02020603050405020304" pitchFamily="18" charset="0"/>
              </a:rPr>
              <a:t>). Kemudian sel APC akan memproses protein yang dikenali dari sel kanker, dan </a:t>
            </a:r>
            <a:r>
              <a:rPr lang="id-ID" noProof="0" dirty="0" err="1">
                <a:latin typeface="Times New Roman" panose="02020603050405020304" pitchFamily="18" charset="0"/>
                <a:cs typeface="Times New Roman" panose="02020603050405020304" pitchFamily="18" charset="0"/>
              </a:rPr>
              <a:t>dioptimasi</a:t>
            </a:r>
            <a:r>
              <a:rPr lang="id-ID" noProof="0" dirty="0">
                <a:latin typeface="Times New Roman" panose="02020603050405020304" pitchFamily="18" charset="0"/>
                <a:cs typeface="Times New Roman" panose="02020603050405020304" pitchFamily="18" charset="0"/>
              </a:rPr>
              <a:t> ke sel efektor maupun regulator yaitu Sel Limfosit </a:t>
            </a:r>
            <a:r>
              <a:rPr lang="id-ID" noProof="0" dirty="0" err="1">
                <a:latin typeface="Times New Roman" panose="02020603050405020304" pitchFamily="18" charset="0"/>
                <a:cs typeface="Times New Roman" panose="02020603050405020304" pitchFamily="18" charset="0"/>
              </a:rPr>
              <a:t>T</a:t>
            </a:r>
            <a:r>
              <a:rPr lang="id-ID" noProof="0" dirty="0">
                <a:latin typeface="Times New Roman" panose="02020603050405020304" pitchFamily="18" charset="0"/>
                <a:cs typeface="Times New Roman" panose="02020603050405020304" pitchFamily="18" charset="0"/>
              </a:rPr>
              <a:t> menggunakan sinyal-sinyal (protein) yang disebut </a:t>
            </a:r>
            <a:r>
              <a:rPr lang="id-ID" b="1" noProof="0" dirty="0" err="1">
                <a:latin typeface="Times New Roman" panose="02020603050405020304" pitchFamily="18" charset="0"/>
                <a:cs typeface="Times New Roman" panose="02020603050405020304" pitchFamily="18" charset="0"/>
              </a:rPr>
              <a:t>Immune</a:t>
            </a:r>
            <a:r>
              <a:rPr lang="id-ID" b="1" noProof="0" dirty="0">
                <a:latin typeface="Times New Roman" panose="02020603050405020304" pitchFamily="18" charset="0"/>
                <a:cs typeface="Times New Roman" panose="02020603050405020304" pitchFamily="18" charset="0"/>
              </a:rPr>
              <a:t> </a:t>
            </a:r>
            <a:r>
              <a:rPr lang="id-ID" b="1" noProof="0" dirty="0" err="1">
                <a:latin typeface="Times New Roman" panose="02020603050405020304" pitchFamily="18" charset="0"/>
                <a:cs typeface="Times New Roman" panose="02020603050405020304" pitchFamily="18" charset="0"/>
              </a:rPr>
              <a:t>Checkpoint</a:t>
            </a:r>
            <a:r>
              <a:rPr lang="id-ID" noProof="0" dirty="0">
                <a:latin typeface="Times New Roman" panose="02020603050405020304" pitchFamily="18" charset="0"/>
                <a:cs typeface="Times New Roman" panose="02020603050405020304" pitchFamily="18" charset="0"/>
              </a:rPr>
              <a:t>. Selanjutnya sel </a:t>
            </a:r>
            <a:r>
              <a:rPr lang="id-ID" noProof="0" dirty="0" err="1">
                <a:latin typeface="Times New Roman" panose="02020603050405020304" pitchFamily="18" charset="0"/>
                <a:cs typeface="Times New Roman" panose="02020603050405020304" pitchFamily="18" charset="0"/>
              </a:rPr>
              <a:t>T</a:t>
            </a:r>
            <a:r>
              <a:rPr lang="id-ID" noProof="0" dirty="0">
                <a:latin typeface="Times New Roman" panose="02020603050405020304" pitchFamily="18" charset="0"/>
                <a:cs typeface="Times New Roman" panose="02020603050405020304" pitchFamily="18" charset="0"/>
              </a:rPr>
              <a:t> akan meregulasi pertumbuhan sel kanker.</a:t>
            </a:r>
          </a:p>
          <a:p>
            <a:endParaRPr lang="id-ID" noProof="0" dirty="0">
              <a:latin typeface="Times New Roman" panose="02020603050405020304" pitchFamily="18" charset="0"/>
              <a:cs typeface="Times New Roman" panose="02020603050405020304" pitchFamily="18" charset="0"/>
            </a:endParaRPr>
          </a:p>
          <a:p>
            <a:r>
              <a:rPr lang="id-ID" noProof="0" dirty="0">
                <a:latin typeface="Times New Roman" panose="02020603050405020304" pitchFamily="18" charset="0"/>
                <a:cs typeface="Times New Roman" panose="02020603050405020304" pitchFamily="18" charset="0"/>
              </a:rPr>
              <a:t>Terdapat dua </a:t>
            </a:r>
            <a:r>
              <a:rPr lang="id-ID" noProof="0" dirty="0" err="1">
                <a:latin typeface="Times New Roman" panose="02020603050405020304" pitchFamily="18" charset="0"/>
                <a:cs typeface="Times New Roman" panose="02020603050405020304" pitchFamily="18" charset="0"/>
              </a:rPr>
              <a:t>immune</a:t>
            </a:r>
            <a:r>
              <a:rPr lang="id-ID" noProof="0" dirty="0">
                <a:latin typeface="Times New Roman" panose="02020603050405020304" pitchFamily="18" charset="0"/>
                <a:cs typeface="Times New Roman" panose="02020603050405020304" pitchFamily="18" charset="0"/>
              </a:rPr>
              <a:t> </a:t>
            </a:r>
            <a:r>
              <a:rPr lang="id-ID" noProof="0" dirty="0" err="1">
                <a:latin typeface="Times New Roman" panose="02020603050405020304" pitchFamily="18" charset="0"/>
                <a:cs typeface="Times New Roman" panose="02020603050405020304" pitchFamily="18" charset="0"/>
              </a:rPr>
              <a:t>checkpoints</a:t>
            </a:r>
            <a:r>
              <a:rPr lang="id-ID" noProof="0" dirty="0">
                <a:latin typeface="Times New Roman" panose="02020603050405020304" pitchFamily="18" charset="0"/>
                <a:cs typeface="Times New Roman" panose="02020603050405020304" pitchFamily="18" charset="0"/>
              </a:rPr>
              <a:t> yang menjadi perhatian, terutama oleh kedua </a:t>
            </a:r>
            <a:r>
              <a:rPr lang="id-ID" noProof="0" dirty="0" err="1">
                <a:latin typeface="Times New Roman" panose="02020603050405020304" pitchFamily="18" charset="0"/>
                <a:cs typeface="Times New Roman" panose="02020603050405020304" pitchFamily="18" charset="0"/>
              </a:rPr>
              <a:t>Noble</a:t>
            </a:r>
            <a:r>
              <a:rPr lang="id-ID" noProof="0" dirty="0">
                <a:latin typeface="Times New Roman" panose="02020603050405020304" pitchFamily="18" charset="0"/>
                <a:cs typeface="Times New Roman" panose="02020603050405020304" pitchFamily="18" charset="0"/>
              </a:rPr>
              <a:t> </a:t>
            </a:r>
            <a:r>
              <a:rPr lang="id-ID" noProof="0" dirty="0" err="1">
                <a:latin typeface="Times New Roman" panose="02020603050405020304" pitchFamily="18" charset="0"/>
                <a:cs typeface="Times New Roman" panose="02020603050405020304" pitchFamily="18" charset="0"/>
              </a:rPr>
              <a:t>Lauaret</a:t>
            </a:r>
            <a:r>
              <a:rPr lang="id-ID" noProof="0" dirty="0">
                <a:latin typeface="Times New Roman" panose="02020603050405020304" pitchFamily="18" charset="0"/>
                <a:cs typeface="Times New Roman" panose="02020603050405020304" pitchFamily="18" charset="0"/>
              </a:rPr>
              <a:t> ini, yaitu protein CTLA-4 dan PD-1 yang diproduksi/diekspresikan oleh Sel </a:t>
            </a:r>
            <a:r>
              <a:rPr lang="id-ID" noProof="0" dirty="0" err="1">
                <a:latin typeface="Times New Roman" panose="02020603050405020304" pitchFamily="18" charset="0"/>
                <a:cs typeface="Times New Roman" panose="02020603050405020304" pitchFamily="18" charset="0"/>
              </a:rPr>
              <a:t>T</a:t>
            </a:r>
            <a:r>
              <a:rPr lang="id-ID" noProof="0" dirty="0">
                <a:latin typeface="Times New Roman" panose="02020603050405020304" pitchFamily="18" charset="0"/>
                <a:cs typeface="Times New Roman" panose="02020603050405020304" pitchFamily="18" charset="0"/>
              </a:rPr>
              <a:t>. Kedua protein adalah sinyal komunikasi antara sel APC dan Sel </a:t>
            </a:r>
            <a:r>
              <a:rPr lang="id-ID" noProof="0" dirty="0" err="1">
                <a:latin typeface="Times New Roman" panose="02020603050405020304" pitchFamily="18" charset="0"/>
                <a:cs typeface="Times New Roman" panose="02020603050405020304" pitchFamily="18" charset="0"/>
              </a:rPr>
              <a:t>T</a:t>
            </a:r>
            <a:r>
              <a:rPr lang="id-ID" noProof="0" dirty="0">
                <a:latin typeface="Times New Roman" panose="02020603050405020304" pitchFamily="18" charset="0"/>
                <a:cs typeface="Times New Roman" panose="02020603050405020304" pitchFamily="18" charset="0"/>
              </a:rPr>
              <a:t> yang berperan dalam regulasi sel </a:t>
            </a:r>
            <a:r>
              <a:rPr lang="id-ID" noProof="0" dirty="0" err="1">
                <a:latin typeface="Times New Roman" panose="02020603050405020304" pitchFamily="18" charset="0"/>
                <a:cs typeface="Times New Roman" panose="02020603050405020304" pitchFamily="18" charset="0"/>
              </a:rPr>
              <a:t>T</a:t>
            </a:r>
            <a:r>
              <a:rPr lang="id-ID" noProof="0" dirty="0">
                <a:latin typeface="Times New Roman" panose="02020603050405020304" pitchFamily="18" charset="0"/>
                <a:cs typeface="Times New Roman" panose="02020603050405020304" pitchFamily="18" charset="0"/>
              </a:rPr>
              <a:t> dalam memberikan efek sitotoksik terhadap sel kanker. CTLA-4 berfungsi sebagai sinyal penekan (</a:t>
            </a:r>
            <a:r>
              <a:rPr lang="id-ID" noProof="0" dirty="0" err="1">
                <a:latin typeface="Times New Roman" panose="02020603050405020304" pitchFamily="18" charset="0"/>
                <a:cs typeface="Times New Roman" panose="02020603050405020304" pitchFamily="18" charset="0"/>
              </a:rPr>
              <a:t>down</a:t>
            </a:r>
            <a:r>
              <a:rPr lang="id-ID" noProof="0" dirty="0">
                <a:latin typeface="Times New Roman" panose="02020603050405020304" pitchFamily="18" charset="0"/>
                <a:cs typeface="Times New Roman" panose="02020603050405020304" pitchFamily="18" charset="0"/>
              </a:rPr>
              <a:t> </a:t>
            </a:r>
            <a:r>
              <a:rPr lang="id-ID" noProof="0" dirty="0" err="1">
                <a:latin typeface="Times New Roman" panose="02020603050405020304" pitchFamily="18" charset="0"/>
                <a:cs typeface="Times New Roman" panose="02020603050405020304" pitchFamily="18" charset="0"/>
              </a:rPr>
              <a:t>regulation</a:t>
            </a:r>
            <a:r>
              <a:rPr lang="id-ID" noProof="0" dirty="0">
                <a:latin typeface="Times New Roman" panose="02020603050405020304" pitchFamily="18" charset="0"/>
                <a:cs typeface="Times New Roman" panose="02020603050405020304" pitchFamily="18" charset="0"/>
              </a:rPr>
              <a:t>) </a:t>
            </a:r>
            <a:r>
              <a:rPr lang="id-ID" noProof="0" dirty="0" err="1">
                <a:latin typeface="Times New Roman" panose="02020603050405020304" pitchFamily="18" charset="0"/>
                <a:cs typeface="Times New Roman" panose="02020603050405020304" pitchFamily="18" charset="0"/>
              </a:rPr>
              <a:t>aktivasi</a:t>
            </a:r>
            <a:r>
              <a:rPr lang="id-ID" noProof="0" dirty="0">
                <a:latin typeface="Times New Roman" panose="02020603050405020304" pitchFamily="18" charset="0"/>
                <a:cs typeface="Times New Roman" panose="02020603050405020304" pitchFamily="18" charset="0"/>
              </a:rPr>
              <a:t> dini sel </a:t>
            </a:r>
            <a:r>
              <a:rPr lang="id-ID" noProof="0" dirty="0" err="1">
                <a:latin typeface="Times New Roman" panose="02020603050405020304" pitchFamily="18" charset="0"/>
                <a:cs typeface="Times New Roman" panose="02020603050405020304" pitchFamily="18" charset="0"/>
              </a:rPr>
              <a:t>T</a:t>
            </a:r>
            <a:r>
              <a:rPr lang="id-ID" noProof="0" dirty="0">
                <a:latin typeface="Times New Roman" panose="02020603050405020304" pitchFamily="18" charset="0"/>
                <a:cs typeface="Times New Roman" panose="02020603050405020304" pitchFamily="18" charset="0"/>
              </a:rPr>
              <a:t> pasca komunikasi antara sel </a:t>
            </a:r>
            <a:r>
              <a:rPr lang="id-ID" noProof="0" dirty="0" err="1">
                <a:latin typeface="Times New Roman" panose="02020603050405020304" pitchFamily="18" charset="0"/>
                <a:cs typeface="Times New Roman" panose="02020603050405020304" pitchFamily="18" charset="0"/>
              </a:rPr>
              <a:t>T</a:t>
            </a:r>
            <a:r>
              <a:rPr lang="id-ID" noProof="0" dirty="0">
                <a:latin typeface="Times New Roman" panose="02020603050405020304" pitchFamily="18" charset="0"/>
                <a:cs typeface="Times New Roman" panose="02020603050405020304" pitchFamily="18" charset="0"/>
              </a:rPr>
              <a:t> dan APC. Ketika sel </a:t>
            </a:r>
            <a:r>
              <a:rPr lang="id-ID" noProof="0" dirty="0" err="1">
                <a:latin typeface="Times New Roman" panose="02020603050405020304" pitchFamily="18" charset="0"/>
                <a:cs typeface="Times New Roman" panose="02020603050405020304" pitchFamily="18" charset="0"/>
              </a:rPr>
              <a:t>T</a:t>
            </a:r>
            <a:r>
              <a:rPr lang="id-ID" noProof="0" dirty="0">
                <a:latin typeface="Times New Roman" panose="02020603050405020304" pitchFamily="18" charset="0"/>
                <a:cs typeface="Times New Roman" panose="02020603050405020304" pitchFamily="18" charset="0"/>
              </a:rPr>
              <a:t> sampai di jaringan tumor untuk </a:t>
            </a:r>
            <a:r>
              <a:rPr lang="id-ID" noProof="0" dirty="0" err="1">
                <a:latin typeface="Times New Roman" panose="02020603050405020304" pitchFamily="18" charset="0"/>
                <a:cs typeface="Times New Roman" panose="02020603050405020304" pitchFamily="18" charset="0"/>
              </a:rPr>
              <a:t>mejalankna</a:t>
            </a:r>
            <a:r>
              <a:rPr lang="id-ID" noProof="0" dirty="0">
                <a:latin typeface="Times New Roman" panose="02020603050405020304" pitchFamily="18" charset="0"/>
                <a:cs typeface="Times New Roman" panose="02020603050405020304" pitchFamily="18" charset="0"/>
              </a:rPr>
              <a:t> aksinya terhadap sel kanker, terdapat sinyal PD-1 yang berperan dalam menekan (mengatur) pengenalan/</a:t>
            </a:r>
            <a:r>
              <a:rPr lang="id-ID" noProof="0" dirty="0" err="1">
                <a:latin typeface="Times New Roman" panose="02020603050405020304" pitchFamily="18" charset="0"/>
                <a:cs typeface="Times New Roman" panose="02020603050405020304" pitchFamily="18" charset="0"/>
              </a:rPr>
              <a:t>aktivasi</a:t>
            </a:r>
            <a:r>
              <a:rPr lang="id-ID" noProof="0" dirty="0">
                <a:latin typeface="Times New Roman" panose="02020603050405020304" pitchFamily="18" charset="0"/>
                <a:cs typeface="Times New Roman" panose="02020603050405020304" pitchFamily="18" charset="0"/>
              </a:rPr>
              <a:t> sel </a:t>
            </a:r>
            <a:r>
              <a:rPr lang="id-ID" noProof="0" dirty="0" err="1">
                <a:latin typeface="Times New Roman" panose="02020603050405020304" pitchFamily="18" charset="0"/>
                <a:cs typeface="Times New Roman" panose="02020603050405020304" pitchFamily="18" charset="0"/>
              </a:rPr>
              <a:t>T</a:t>
            </a:r>
            <a:r>
              <a:rPr lang="id-ID" noProof="0" dirty="0">
                <a:latin typeface="Times New Roman" panose="02020603050405020304" pitchFamily="18" charset="0"/>
                <a:cs typeface="Times New Roman" panose="02020603050405020304" pitchFamily="18" charset="0"/>
              </a:rPr>
              <a:t> terhadap sel kanker. Tantangan yang dihadapi saat ini pada perjalanan seluler sel kanker adalah kapasitas sel kaker yang mampu mengaktifkan sinyal CTLA-4 maupun PD-1 sehingga sel yang mengalami keganasan tidak dapat dikenali oleh sel </a:t>
            </a:r>
            <a:r>
              <a:rPr lang="id-ID" noProof="0" dirty="0" err="1">
                <a:latin typeface="Times New Roman" panose="02020603050405020304" pitchFamily="18" charset="0"/>
                <a:cs typeface="Times New Roman" panose="02020603050405020304" pitchFamily="18" charset="0"/>
              </a:rPr>
              <a:t>T</a:t>
            </a:r>
            <a:r>
              <a:rPr lang="id-ID" noProof="0" dirty="0">
                <a:latin typeface="Times New Roman" panose="02020603050405020304" pitchFamily="18" charset="0"/>
                <a:cs typeface="Times New Roman" panose="02020603050405020304" pitchFamily="18" charset="0"/>
              </a:rPr>
              <a:t> dan sel imun ini tidak mampu dikenali untuk </a:t>
            </a:r>
            <a:r>
              <a:rPr lang="id-ID" noProof="0" dirty="0" err="1">
                <a:latin typeface="Times New Roman" panose="02020603050405020304" pitchFamily="18" charset="0"/>
                <a:cs typeface="Times New Roman" panose="02020603050405020304" pitchFamily="18" charset="0"/>
              </a:rPr>
              <a:t>dieradikasi</a:t>
            </a:r>
            <a:r>
              <a:rPr lang="id-ID" noProof="0" dirty="0">
                <a:latin typeface="Times New Roman" panose="02020603050405020304" pitchFamily="18" charset="0"/>
                <a:cs typeface="Times New Roman" panose="02020603050405020304" pitchFamily="18" charset="0"/>
              </a:rPr>
              <a:t> oleh sel imun.</a:t>
            </a:r>
          </a:p>
          <a:p>
            <a:endParaRPr lang="id-ID" noProof="0" dirty="0">
              <a:latin typeface="Times New Roman" panose="02020603050405020304" pitchFamily="18" charset="0"/>
              <a:cs typeface="Times New Roman" panose="02020603050405020304" pitchFamily="18" charset="0"/>
            </a:endParaRPr>
          </a:p>
          <a:p>
            <a:r>
              <a:rPr lang="id-ID" noProof="0" dirty="0">
                <a:latin typeface="Times New Roman" panose="02020603050405020304" pitchFamily="18" charset="0"/>
                <a:cs typeface="Times New Roman" panose="02020603050405020304" pitchFamily="18" charset="0"/>
              </a:rPr>
              <a:t>Penggabungan aplikasi teori </a:t>
            </a:r>
            <a:r>
              <a:rPr lang="id-ID" noProof="0" dirty="0" err="1">
                <a:latin typeface="Times New Roman" panose="02020603050405020304" pitchFamily="18" charset="0"/>
                <a:cs typeface="Times New Roman" panose="02020603050405020304" pitchFamily="18" charset="0"/>
              </a:rPr>
              <a:t>ketidakseimbangan</a:t>
            </a:r>
            <a:r>
              <a:rPr lang="id-ID" noProof="0" dirty="0">
                <a:latin typeface="Times New Roman" panose="02020603050405020304" pitchFamily="18" charset="0"/>
                <a:cs typeface="Times New Roman" panose="02020603050405020304" pitchFamily="18" charset="0"/>
              </a:rPr>
              <a:t> proliferasi sel, kegagalan komunikasi sel, dan inflamasi, maka bukti mendasar ini menjadi fondasi dalam penemuan mekanisme baru eradikasi sel kanker secara spesifik. Di samping itu, karakteristik baru sel kanker sehingga lebih memahami secara spesifik.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633007-D052-7141-BEF0-98D4B95A31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09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F4ACFD-7A7C-47DE-BDB0-03582906FB0E}" type="slidenum">
              <a:rPr lang="en-US" smtClean="0"/>
              <a:t>16</a:t>
            </a:fld>
            <a:endParaRPr lang="en-US"/>
          </a:p>
        </p:txBody>
      </p:sp>
    </p:spTree>
    <p:extLst>
      <p:ext uri="{BB962C8B-B14F-4D97-AF65-F5344CB8AC3E}">
        <p14:creationId xmlns:p14="http://schemas.microsoft.com/office/powerpoint/2010/main" val="218444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E1ED-D385-4B4B-97E6-0BE64488B3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D05971-FA30-8842-BAFF-C28588145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82180A-E277-0D4B-B7BD-DA423B641F3A}"/>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5" name="Footer Placeholder 4">
            <a:extLst>
              <a:ext uri="{FF2B5EF4-FFF2-40B4-BE49-F238E27FC236}">
                <a16:creationId xmlns:a16="http://schemas.microsoft.com/office/drawing/2014/main" id="{F15A98D7-7927-D141-8A85-AD19C1E80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D18B3-8767-5B4A-9C81-0B37F87D445B}"/>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130395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C50B-84D4-FA45-BA76-92C9105E83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C766DC-1651-7648-85BA-A17C84A194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52570-DC86-7946-B92E-A6C0C7CE75BD}"/>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5" name="Footer Placeholder 4">
            <a:extLst>
              <a:ext uri="{FF2B5EF4-FFF2-40B4-BE49-F238E27FC236}">
                <a16:creationId xmlns:a16="http://schemas.microsoft.com/office/drawing/2014/main" id="{A24201AF-27A2-F44C-A5DC-7BFE35EC1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F248A-9BD3-034C-9FE3-A20A2FD99AAC}"/>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373645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E671A-BCE9-B742-91D9-F112BF38E7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22731A-801D-4845-90FA-C671194A6C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B9FF1-F4C9-1B41-94EC-5D2862C4C707}"/>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5" name="Footer Placeholder 4">
            <a:extLst>
              <a:ext uri="{FF2B5EF4-FFF2-40B4-BE49-F238E27FC236}">
                <a16:creationId xmlns:a16="http://schemas.microsoft.com/office/drawing/2014/main" id="{39E328C6-3238-5943-9DBF-22F2774EB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AFBEC-908B-3142-B2A7-284C7870B44D}"/>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320546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944EA8-80FC-104E-B280-B6D932BA71FE}"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415490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44EA8-80FC-104E-B280-B6D932BA71FE}"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3103502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944EA8-80FC-104E-B280-B6D932BA71FE}"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2527884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944EA8-80FC-104E-B280-B6D932BA71FE}"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1353060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944EA8-80FC-104E-B280-B6D932BA71FE}" type="datetimeFigureOut">
              <a:rPr lang="en-US" smtClean="0"/>
              <a:t>8/5/22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121284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44EA8-80FC-104E-B280-B6D932BA71FE}" type="datetimeFigureOut">
              <a:rPr lang="en-US" smtClean="0"/>
              <a:t>8/5/22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2259244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44EA8-80FC-104E-B280-B6D932BA71FE}" type="datetimeFigureOut">
              <a:rPr lang="en-US" smtClean="0"/>
              <a:t>8/5/22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324406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944EA8-80FC-104E-B280-B6D932BA71FE}"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28126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087A-BB86-A840-8A7D-9C3D3EEA8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07AE0-96BF-E644-8FC4-C834B37E75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4A003-ACC7-0845-A3F8-344FA79D0A3A}"/>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5" name="Footer Placeholder 4">
            <a:extLst>
              <a:ext uri="{FF2B5EF4-FFF2-40B4-BE49-F238E27FC236}">
                <a16:creationId xmlns:a16="http://schemas.microsoft.com/office/drawing/2014/main" id="{54FA0357-515B-7840-B878-881CDAFB2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42490-D4DE-634E-AA72-A4D1314760CD}"/>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1330848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944EA8-80FC-104E-B280-B6D932BA71FE}"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3831099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44EA8-80FC-104E-B280-B6D932BA71FE}"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981478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44EA8-80FC-104E-B280-B6D932BA71FE}"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46FDC-8063-E843-AA3D-B7B27B347299}" type="slidenum">
              <a:rPr lang="en-US" smtClean="0"/>
              <a:t>‹#›</a:t>
            </a:fld>
            <a:endParaRPr lang="en-US"/>
          </a:p>
        </p:txBody>
      </p:sp>
    </p:spTree>
    <p:extLst>
      <p:ext uri="{BB962C8B-B14F-4D97-AF65-F5344CB8AC3E}">
        <p14:creationId xmlns:p14="http://schemas.microsoft.com/office/powerpoint/2010/main" val="3221867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87A352-4DAB-5D42-B121-2DB026FEB8FD}"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815685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7A352-4DAB-5D42-B121-2DB026FEB8FD}"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1631185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87A352-4DAB-5D42-B121-2DB026FEB8FD}"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432546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7A352-4DAB-5D42-B121-2DB026FEB8FD}"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2391343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7A352-4DAB-5D42-B121-2DB026FEB8FD}" type="datetimeFigureOut">
              <a:rPr lang="en-US" smtClean="0"/>
              <a:t>8/5/22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2144683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87A352-4DAB-5D42-B121-2DB026FEB8FD}" type="datetimeFigureOut">
              <a:rPr lang="en-US" smtClean="0"/>
              <a:t>8/5/22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238532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7A352-4DAB-5D42-B121-2DB026FEB8FD}" type="datetimeFigureOut">
              <a:rPr lang="en-US" smtClean="0"/>
              <a:t>8/5/22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317103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EB07-56FF-BF47-A6C5-2712D0BCF0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42F0F1-0A91-E448-8413-4C061FCDC2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2B4B62-585C-454A-BEF2-B5D112574F19}"/>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5" name="Footer Placeholder 4">
            <a:extLst>
              <a:ext uri="{FF2B5EF4-FFF2-40B4-BE49-F238E27FC236}">
                <a16:creationId xmlns:a16="http://schemas.microsoft.com/office/drawing/2014/main" id="{8DAFA38E-7083-7C4D-8AB8-E3B26384B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836C2-4483-0C46-846A-D96A0B17A65F}"/>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1016034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7A352-4DAB-5D42-B121-2DB026FEB8FD}"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743004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7A352-4DAB-5D42-B121-2DB026FEB8FD}"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3955093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7A352-4DAB-5D42-B121-2DB026FEB8FD}"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15859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7A352-4DAB-5D42-B121-2DB026FEB8FD}"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E174C-3F2B-0F40-9F6D-B6B9E977AEB5}" type="slidenum">
              <a:rPr lang="en-US" smtClean="0"/>
              <a:t>‹#›</a:t>
            </a:fld>
            <a:endParaRPr lang="en-US"/>
          </a:p>
        </p:txBody>
      </p:sp>
    </p:spTree>
    <p:extLst>
      <p:ext uri="{BB962C8B-B14F-4D97-AF65-F5344CB8AC3E}">
        <p14:creationId xmlns:p14="http://schemas.microsoft.com/office/powerpoint/2010/main" val="1166972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DC4A75-C734-49C9-9458-1B28D6CB6804}"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3771459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C4A75-C734-49C9-9458-1B28D6CB6804}"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886109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DC4A75-C734-49C9-9458-1B28D6CB6804}"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659732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C4A75-C734-49C9-9458-1B28D6CB6804}"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3879061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DC4A75-C734-49C9-9458-1B28D6CB6804}" type="datetimeFigureOut">
              <a:rPr lang="en-US" smtClean="0"/>
              <a:t>8/5/22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1821475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DC4A75-C734-49C9-9458-1B28D6CB6804}" type="datetimeFigureOut">
              <a:rPr lang="en-US" smtClean="0"/>
              <a:t>8/5/22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367876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FA81-86D2-954E-AC73-ECF6FD051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386952-9FA7-1949-AC40-01DF1DCF75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425975-9D70-9F4D-9940-C7BB60F78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3FFB5A-70E2-ED40-B7F7-46E8C4D3A9D0}"/>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6" name="Footer Placeholder 5">
            <a:extLst>
              <a:ext uri="{FF2B5EF4-FFF2-40B4-BE49-F238E27FC236}">
                <a16:creationId xmlns:a16="http://schemas.microsoft.com/office/drawing/2014/main" id="{72521AC6-A83F-3040-8767-8601B421F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C9E62-BD36-0045-B77A-323A3214C427}"/>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32138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C4A75-C734-49C9-9458-1B28D6CB6804}" type="datetimeFigureOut">
              <a:rPr lang="en-US" smtClean="0"/>
              <a:t>8/5/22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1566605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DC4A75-C734-49C9-9458-1B28D6CB6804}"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3983255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DC4A75-C734-49C9-9458-1B28D6CB6804}"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1629818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C4A75-C734-49C9-9458-1B28D6CB6804}"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2454173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C4A75-C734-49C9-9458-1B28D6CB6804}"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DBB6C-1CA0-4811-A549-BB21ACFC8A07}" type="slidenum">
              <a:rPr lang="en-US" smtClean="0"/>
              <a:t>‹#›</a:t>
            </a:fld>
            <a:endParaRPr lang="en-US"/>
          </a:p>
        </p:txBody>
      </p:sp>
    </p:spTree>
    <p:extLst>
      <p:ext uri="{BB962C8B-B14F-4D97-AF65-F5344CB8AC3E}">
        <p14:creationId xmlns:p14="http://schemas.microsoft.com/office/powerpoint/2010/main" val="83068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6AFF-66D5-384D-A639-8DA2D54A36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41F80D-9D46-4945-81E0-9A11A7010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4F2947-FA92-1945-A9E0-C14CF96540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C386CA-918B-AB48-A787-F5DAB1469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EAA8BF-8941-E24B-A145-FA38A89FC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169C4F-CA34-4E45-A7C8-6A399239897A}"/>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8" name="Footer Placeholder 7">
            <a:extLst>
              <a:ext uri="{FF2B5EF4-FFF2-40B4-BE49-F238E27FC236}">
                <a16:creationId xmlns:a16="http://schemas.microsoft.com/office/drawing/2014/main" id="{F8F466BD-603B-B74E-9466-D49EFE1F54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11894-F591-2D4A-94EC-A4FEFD328332}"/>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277199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347F-CDFA-524E-8737-6341401335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9C27B2-AC8D-CD48-8283-8F0CD662F246}"/>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4" name="Footer Placeholder 3">
            <a:extLst>
              <a:ext uri="{FF2B5EF4-FFF2-40B4-BE49-F238E27FC236}">
                <a16:creationId xmlns:a16="http://schemas.microsoft.com/office/drawing/2014/main" id="{F2E2E484-DA42-974E-B756-BEDA7BDBD8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C26896-8D27-DC43-A678-0D2628C6F3D7}"/>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4881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D0F3CA-8FB7-9D4A-8950-FE6DE0BCE14F}"/>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3" name="Footer Placeholder 2">
            <a:extLst>
              <a:ext uri="{FF2B5EF4-FFF2-40B4-BE49-F238E27FC236}">
                <a16:creationId xmlns:a16="http://schemas.microsoft.com/office/drawing/2014/main" id="{5C444DD4-28BF-454B-B2AB-90D1E2D88A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C1BCAC-1797-1A46-9B87-3AFF98574AA0}"/>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108001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2AD4-F918-4D42-9CAF-3DF702F85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4AA32B-C96B-C146-9F92-223BF4B00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DC6402-7BFF-EC4A-AA98-EEF48C51B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2D086-F92F-F444-B375-F6221C854ED4}"/>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6" name="Footer Placeholder 5">
            <a:extLst>
              <a:ext uri="{FF2B5EF4-FFF2-40B4-BE49-F238E27FC236}">
                <a16:creationId xmlns:a16="http://schemas.microsoft.com/office/drawing/2014/main" id="{E019E207-3A6B-4446-8C0F-0DD085455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6FF3E-8A22-2C47-BD61-809E84D9829C}"/>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41733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E130-FEC6-8445-BE60-8E8D10F1F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634243-E685-0147-B382-C9DB59ACD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4128AF-6EEC-8A43-9EF6-B87D103BC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7DDC5-8360-034D-B62C-4A3C21FE8BE5}"/>
              </a:ext>
            </a:extLst>
          </p:cNvPr>
          <p:cNvSpPr>
            <a:spLocks noGrp="1"/>
          </p:cNvSpPr>
          <p:nvPr>
            <p:ph type="dt" sz="half" idx="10"/>
          </p:nvPr>
        </p:nvSpPr>
        <p:spPr/>
        <p:txBody>
          <a:bodyPr/>
          <a:lstStyle/>
          <a:p>
            <a:fld id="{4AFEFB72-92FD-7045-B2E7-CDB47F2CCE2F}" type="datetimeFigureOut">
              <a:rPr lang="en-US" smtClean="0"/>
              <a:t>8/5/22</a:t>
            </a:fld>
            <a:endParaRPr lang="en-US"/>
          </a:p>
        </p:txBody>
      </p:sp>
      <p:sp>
        <p:nvSpPr>
          <p:cNvPr id="6" name="Footer Placeholder 5">
            <a:extLst>
              <a:ext uri="{FF2B5EF4-FFF2-40B4-BE49-F238E27FC236}">
                <a16:creationId xmlns:a16="http://schemas.microsoft.com/office/drawing/2014/main" id="{13F6A525-3071-A349-A7FE-21B6E3D8C5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B9A57-56D7-8143-88A0-7470EB6B9039}"/>
              </a:ext>
            </a:extLst>
          </p:cNvPr>
          <p:cNvSpPr>
            <a:spLocks noGrp="1"/>
          </p:cNvSpPr>
          <p:nvPr>
            <p:ph type="sldNum" sz="quarter" idx="12"/>
          </p:nvPr>
        </p:nvSpPr>
        <p:spPr/>
        <p:txBody>
          <a:bodyPr/>
          <a:lstStyle/>
          <a:p>
            <a:fld id="{3DA9722F-5C9F-0748-BBC7-C70931EA769D}" type="slidenum">
              <a:rPr lang="en-US" smtClean="0"/>
              <a:t>‹#›</a:t>
            </a:fld>
            <a:endParaRPr lang="en-US"/>
          </a:p>
        </p:txBody>
      </p:sp>
    </p:spTree>
    <p:extLst>
      <p:ext uri="{BB962C8B-B14F-4D97-AF65-F5344CB8AC3E}">
        <p14:creationId xmlns:p14="http://schemas.microsoft.com/office/powerpoint/2010/main" val="228479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DFA67-9AC6-494D-A13C-6C8F2D108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83031E-46C1-BE42-B6ED-BDEE880EC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D3FFA-38AB-A14F-91F5-56D7B91E4B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FB72-92FD-7045-B2E7-CDB47F2CCE2F}" type="datetimeFigureOut">
              <a:rPr lang="en-US" smtClean="0"/>
              <a:t>8/5/22</a:t>
            </a:fld>
            <a:endParaRPr lang="en-US"/>
          </a:p>
        </p:txBody>
      </p:sp>
      <p:sp>
        <p:nvSpPr>
          <p:cNvPr id="5" name="Footer Placeholder 4">
            <a:extLst>
              <a:ext uri="{FF2B5EF4-FFF2-40B4-BE49-F238E27FC236}">
                <a16:creationId xmlns:a16="http://schemas.microsoft.com/office/drawing/2014/main" id="{945F5B01-8A49-D94E-9E9D-8C7229190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DF6BEF-FF73-3442-9ED9-207AFB3B1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9722F-5C9F-0748-BBC7-C70931EA769D}" type="slidenum">
              <a:rPr lang="en-US" smtClean="0"/>
              <a:t>‹#›</a:t>
            </a:fld>
            <a:endParaRPr lang="en-US"/>
          </a:p>
        </p:txBody>
      </p:sp>
    </p:spTree>
    <p:extLst>
      <p:ext uri="{BB962C8B-B14F-4D97-AF65-F5344CB8AC3E}">
        <p14:creationId xmlns:p14="http://schemas.microsoft.com/office/powerpoint/2010/main" val="3589040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44EA8-80FC-104E-B280-B6D932BA71FE}" type="datetimeFigureOut">
              <a:rPr lang="en-US" smtClean="0"/>
              <a:t>8/5/22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46FDC-8063-E843-AA3D-B7B27B347299}" type="slidenum">
              <a:rPr lang="en-US" smtClean="0"/>
              <a:t>‹#›</a:t>
            </a:fld>
            <a:endParaRPr lang="en-US"/>
          </a:p>
        </p:txBody>
      </p:sp>
    </p:spTree>
    <p:extLst>
      <p:ext uri="{BB962C8B-B14F-4D97-AF65-F5344CB8AC3E}">
        <p14:creationId xmlns:p14="http://schemas.microsoft.com/office/powerpoint/2010/main" val="3429892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7A352-4DAB-5D42-B121-2DB026FEB8FD}" type="datetimeFigureOut">
              <a:rPr lang="en-US" smtClean="0"/>
              <a:t>8/5/22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E174C-3F2B-0F40-9F6D-B6B9E977AEB5}" type="slidenum">
              <a:rPr lang="en-US" smtClean="0"/>
              <a:t>‹#›</a:t>
            </a:fld>
            <a:endParaRPr lang="en-US"/>
          </a:p>
        </p:txBody>
      </p:sp>
    </p:spTree>
    <p:extLst>
      <p:ext uri="{BB962C8B-B14F-4D97-AF65-F5344CB8AC3E}">
        <p14:creationId xmlns:p14="http://schemas.microsoft.com/office/powerpoint/2010/main" val="26388479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C4A75-C734-49C9-9458-1B28D6CB6804}" type="datetimeFigureOut">
              <a:rPr lang="en-US" smtClean="0"/>
              <a:t>8/5/22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DBB6C-1CA0-4811-A549-BB21ACFC8A07}" type="slidenum">
              <a:rPr lang="en-US" smtClean="0"/>
              <a:t>‹#›</a:t>
            </a:fld>
            <a:endParaRPr lang="en-US"/>
          </a:p>
        </p:txBody>
      </p:sp>
    </p:spTree>
    <p:extLst>
      <p:ext uri="{BB962C8B-B14F-4D97-AF65-F5344CB8AC3E}">
        <p14:creationId xmlns:p14="http://schemas.microsoft.com/office/powerpoint/2010/main" val="29566934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EF77-7C96-B341-A68C-C14D4F7F87E7}"/>
              </a:ext>
            </a:extLst>
          </p:cNvPr>
          <p:cNvSpPr>
            <a:spLocks noGrp="1"/>
          </p:cNvSpPr>
          <p:nvPr>
            <p:ph type="ctrTitle"/>
          </p:nvPr>
        </p:nvSpPr>
        <p:spPr>
          <a:xfrm>
            <a:off x="362857" y="437284"/>
            <a:ext cx="11466286" cy="2131104"/>
          </a:xfrm>
        </p:spPr>
        <p:txBody>
          <a:bodyPr>
            <a:noAutofit/>
          </a:bodyPr>
          <a:lstStyle/>
          <a:p>
            <a:r>
              <a:rPr lang="en-ID" sz="3000" b="1" i="1" dirty="0"/>
              <a:t>Elective Health Alliances Science Program</a:t>
            </a:r>
            <a:r>
              <a:rPr lang="en-ID" sz="3000" b="1" dirty="0"/>
              <a:t> (EHASP):</a:t>
            </a:r>
            <a:br>
              <a:rPr lang="en-ID" sz="3000" dirty="0"/>
            </a:br>
            <a:r>
              <a:rPr lang="en-ID" sz="3000" dirty="0" err="1"/>
              <a:t>Analisis</a:t>
            </a:r>
            <a:r>
              <a:rPr lang="en-ID" sz="3000" dirty="0"/>
              <a:t> IN VITRO  dan EX VIVO </a:t>
            </a:r>
            <a:r>
              <a:rPr lang="en-ID" sz="3000" dirty="0" err="1"/>
              <a:t>Sekretom</a:t>
            </a:r>
            <a:r>
              <a:rPr lang="en-ID" sz="3000" dirty="0"/>
              <a:t> </a:t>
            </a:r>
            <a:r>
              <a:rPr lang="en-ID" sz="3000" dirty="0" err="1"/>
              <a:t>Lingkungan</a:t>
            </a:r>
            <a:r>
              <a:rPr lang="en-ID" sz="3000" dirty="0"/>
              <a:t> Kecil </a:t>
            </a:r>
            <a:r>
              <a:rPr lang="en-ID" sz="3000" dirty="0" err="1"/>
              <a:t>Tumor</a:t>
            </a:r>
            <a:r>
              <a:rPr lang="en-ID" sz="3000" dirty="0"/>
              <a:t> </a:t>
            </a:r>
            <a:r>
              <a:rPr lang="en-ID" sz="3000" dirty="0" err="1"/>
              <a:t>Sel</a:t>
            </a:r>
            <a:r>
              <a:rPr lang="en-ID" sz="3000" dirty="0"/>
              <a:t> </a:t>
            </a:r>
            <a:r>
              <a:rPr lang="en-ID" sz="3000" dirty="0" err="1"/>
              <a:t>Kanker</a:t>
            </a:r>
            <a:r>
              <a:rPr lang="en-ID" sz="3000" dirty="0"/>
              <a:t> </a:t>
            </a:r>
            <a:r>
              <a:rPr lang="en-ID" sz="3000" dirty="0" err="1"/>
              <a:t>Payudara</a:t>
            </a:r>
            <a:r>
              <a:rPr lang="en-ID" sz="3000" dirty="0"/>
              <a:t> pada </a:t>
            </a:r>
            <a:r>
              <a:rPr lang="en-ID" sz="3000" dirty="0" err="1"/>
              <a:t>Sel</a:t>
            </a:r>
            <a:r>
              <a:rPr lang="en-ID" sz="3000" dirty="0"/>
              <a:t> </a:t>
            </a:r>
            <a:r>
              <a:rPr lang="en-ID" sz="3000" dirty="0" err="1"/>
              <a:t>Imun</a:t>
            </a:r>
            <a:r>
              <a:rPr lang="en-ID" sz="3000" dirty="0"/>
              <a:t> </a:t>
            </a:r>
            <a:r>
              <a:rPr lang="en-ID" sz="3000" dirty="0" err="1"/>
              <a:t>serta</a:t>
            </a:r>
            <a:r>
              <a:rPr lang="en-ID" sz="3000" dirty="0"/>
              <a:t> </a:t>
            </a:r>
            <a:r>
              <a:rPr lang="en-ID" sz="3000" dirty="0" err="1"/>
              <a:t>Pengembangan</a:t>
            </a:r>
            <a:r>
              <a:rPr lang="en-ID" sz="3000" dirty="0"/>
              <a:t> </a:t>
            </a:r>
            <a:r>
              <a:rPr lang="en-ID" sz="3000" dirty="0" err="1"/>
              <a:t>Marka</a:t>
            </a:r>
            <a:r>
              <a:rPr lang="en-ID" sz="3000" dirty="0"/>
              <a:t> </a:t>
            </a:r>
            <a:r>
              <a:rPr lang="en-ID" sz="3000" dirty="0" err="1"/>
              <a:t>Biologis</a:t>
            </a:r>
            <a:r>
              <a:rPr lang="en-ID" sz="3000" dirty="0"/>
              <a:t> dan </a:t>
            </a:r>
            <a:r>
              <a:rPr lang="en-ID" sz="3000" dirty="0" err="1"/>
              <a:t>Pengaruh</a:t>
            </a:r>
            <a:r>
              <a:rPr lang="en-ID" sz="3000" dirty="0"/>
              <a:t> </a:t>
            </a:r>
            <a:r>
              <a:rPr lang="en-ID" sz="3000" dirty="0" err="1"/>
              <a:t>Nutrisi</a:t>
            </a:r>
            <a:r>
              <a:rPr lang="en-ID" sz="3000" dirty="0"/>
              <a:t> </a:t>
            </a:r>
            <a:r>
              <a:rPr lang="en-ID" sz="3000" dirty="0" err="1"/>
              <a:t>dalam</a:t>
            </a:r>
            <a:r>
              <a:rPr lang="en-ID" sz="3000" dirty="0"/>
              <a:t> Diagnosis dan </a:t>
            </a:r>
            <a:r>
              <a:rPr lang="en-ID" sz="3000" dirty="0" err="1"/>
              <a:t>Terapi</a:t>
            </a:r>
            <a:r>
              <a:rPr lang="en-ID" sz="3000" dirty="0"/>
              <a:t> </a:t>
            </a:r>
            <a:r>
              <a:rPr lang="en-ID" sz="3000" dirty="0" err="1"/>
              <a:t>Spesifik</a:t>
            </a:r>
            <a:r>
              <a:rPr lang="en-ID" sz="3000" dirty="0"/>
              <a:t> </a:t>
            </a:r>
            <a:r>
              <a:rPr lang="en-ID" sz="3000" dirty="0" err="1"/>
              <a:t>Kanker</a:t>
            </a:r>
            <a:r>
              <a:rPr lang="en-ID" sz="3000" dirty="0"/>
              <a:t> </a:t>
            </a:r>
            <a:r>
              <a:rPr lang="en-ID" sz="3000" dirty="0" err="1"/>
              <a:t>Payudara</a:t>
            </a:r>
            <a:r>
              <a:rPr lang="en-ID" sz="3000" dirty="0"/>
              <a:t> Metastasis</a:t>
            </a:r>
            <a:endParaRPr lang="en-US" sz="3000" dirty="0"/>
          </a:p>
        </p:txBody>
      </p:sp>
      <p:sp>
        <p:nvSpPr>
          <p:cNvPr id="3" name="Subtitle 2">
            <a:extLst>
              <a:ext uri="{FF2B5EF4-FFF2-40B4-BE49-F238E27FC236}">
                <a16:creationId xmlns:a16="http://schemas.microsoft.com/office/drawing/2014/main" id="{DD62B836-2333-9743-A4C0-3B5BA5847E5B}"/>
              </a:ext>
            </a:extLst>
          </p:cNvPr>
          <p:cNvSpPr>
            <a:spLocks noGrp="1"/>
          </p:cNvSpPr>
          <p:nvPr>
            <p:ph type="subTitle" idx="1"/>
          </p:nvPr>
        </p:nvSpPr>
        <p:spPr>
          <a:xfrm>
            <a:off x="362857" y="2793755"/>
            <a:ext cx="11466286" cy="2131104"/>
          </a:xfrm>
        </p:spPr>
        <p:txBody>
          <a:bodyPr>
            <a:noAutofit/>
          </a:bodyPr>
          <a:lstStyle/>
          <a:p>
            <a:r>
              <a:rPr lang="en-US" sz="2000" u="sng" dirty="0" err="1"/>
              <a:t>Narasumber</a:t>
            </a:r>
            <a:r>
              <a:rPr lang="en-US" sz="2000" u="sng" dirty="0"/>
              <a:t> dan </a:t>
            </a:r>
            <a:r>
              <a:rPr lang="en-US" sz="2000" u="sng" dirty="0" err="1"/>
              <a:t>Fasilitator</a:t>
            </a:r>
            <a:r>
              <a:rPr lang="en-US" sz="2000" u="sng" dirty="0"/>
              <a:t>:</a:t>
            </a:r>
          </a:p>
          <a:p>
            <a:r>
              <a:rPr lang="en-US" sz="2000" dirty="0"/>
              <a:t>Dr. Mohammad Ghozali, dr., MSc.</a:t>
            </a:r>
          </a:p>
          <a:p>
            <a:r>
              <a:rPr lang="en-US" sz="2000" dirty="0" err="1"/>
              <a:t>Siska</a:t>
            </a:r>
            <a:r>
              <a:rPr lang="en-US" sz="2000" dirty="0"/>
              <a:t> </a:t>
            </a:r>
            <a:r>
              <a:rPr lang="en-US" sz="2000" dirty="0" err="1"/>
              <a:t>Wiramihardja</a:t>
            </a:r>
            <a:r>
              <a:rPr lang="en-US" sz="2000" dirty="0"/>
              <a:t>, dr., </a:t>
            </a:r>
            <a:r>
              <a:rPr lang="en-US" sz="2000" dirty="0" err="1"/>
              <a:t>SpGK</a:t>
            </a:r>
            <a:r>
              <a:rPr lang="en-US" sz="2000" dirty="0"/>
              <a:t>., </a:t>
            </a:r>
            <a:r>
              <a:rPr lang="en-US" sz="2000" dirty="0" err="1"/>
              <a:t>M.Kes</a:t>
            </a:r>
            <a:r>
              <a:rPr lang="en-US" sz="2000" dirty="0"/>
              <a:t>.</a:t>
            </a:r>
          </a:p>
          <a:p>
            <a:r>
              <a:rPr lang="en-US" sz="2000" dirty="0" err="1"/>
              <a:t>Nayla</a:t>
            </a:r>
            <a:r>
              <a:rPr lang="en-US" sz="2000" dirty="0"/>
              <a:t> </a:t>
            </a:r>
            <a:r>
              <a:rPr lang="en-US" sz="2000" dirty="0" err="1"/>
              <a:t>Majeeda</a:t>
            </a:r>
            <a:r>
              <a:rPr lang="en-US" sz="2000" dirty="0"/>
              <a:t>, PhD.</a:t>
            </a:r>
          </a:p>
          <a:p>
            <a:r>
              <a:rPr lang="en-US" sz="2000" dirty="0"/>
              <a:t>M. </a:t>
            </a:r>
            <a:r>
              <a:rPr lang="en-US" sz="2000" dirty="0" err="1"/>
              <a:t>Alendra</a:t>
            </a:r>
            <a:r>
              <a:rPr lang="en-US" sz="2000" dirty="0"/>
              <a:t> </a:t>
            </a:r>
            <a:r>
              <a:rPr lang="en-US" sz="2000" dirty="0" err="1"/>
              <a:t>Rizqi</a:t>
            </a:r>
            <a:endParaRPr lang="en-US" sz="2000" dirty="0"/>
          </a:p>
          <a:p>
            <a:r>
              <a:rPr lang="en-US" sz="2000" dirty="0"/>
              <a:t>Maria Maharani</a:t>
            </a:r>
          </a:p>
          <a:p>
            <a:endParaRPr lang="en-US" sz="2000" dirty="0"/>
          </a:p>
          <a:p>
            <a:r>
              <a:rPr lang="en-US" sz="2000" dirty="0"/>
              <a:t>5 </a:t>
            </a:r>
            <a:r>
              <a:rPr lang="en-US" sz="2000" dirty="0" err="1"/>
              <a:t>Agustus</a:t>
            </a:r>
            <a:r>
              <a:rPr lang="en-US" sz="2000" dirty="0"/>
              <a:t> – 5 September 2022</a:t>
            </a:r>
          </a:p>
          <a:p>
            <a:r>
              <a:rPr lang="en-US" sz="2000" dirty="0" err="1"/>
              <a:t>Fakultas</a:t>
            </a:r>
            <a:r>
              <a:rPr lang="en-US" sz="2000" dirty="0"/>
              <a:t> </a:t>
            </a:r>
            <a:r>
              <a:rPr lang="en-US" sz="2000" dirty="0" err="1"/>
              <a:t>Kedokteran</a:t>
            </a:r>
            <a:r>
              <a:rPr lang="en-US" sz="2000" dirty="0"/>
              <a:t>, Universitas </a:t>
            </a:r>
            <a:r>
              <a:rPr lang="en-US" sz="2000" dirty="0" err="1"/>
              <a:t>Padjadjaran</a:t>
            </a:r>
            <a:r>
              <a:rPr lang="en-US" sz="2000" dirty="0"/>
              <a:t> </a:t>
            </a:r>
          </a:p>
          <a:p>
            <a:r>
              <a:rPr lang="en-ID" sz="2000" dirty="0" err="1"/>
              <a:t>Rumah</a:t>
            </a:r>
            <a:r>
              <a:rPr lang="en-ID" sz="2000" dirty="0"/>
              <a:t> </a:t>
            </a:r>
            <a:r>
              <a:rPr lang="en-ID" sz="2000" dirty="0" err="1"/>
              <a:t>Sakit</a:t>
            </a:r>
            <a:r>
              <a:rPr lang="en-ID" sz="2000" dirty="0"/>
              <a:t> </a:t>
            </a:r>
            <a:r>
              <a:rPr lang="en-ID" sz="2000" dirty="0" err="1"/>
              <a:t>Dr.</a:t>
            </a:r>
            <a:r>
              <a:rPr lang="en-ID" sz="2000" dirty="0"/>
              <a:t> Hasan </a:t>
            </a:r>
            <a:r>
              <a:rPr lang="en-ID" sz="2000" dirty="0" err="1"/>
              <a:t>Sadikin</a:t>
            </a:r>
            <a:r>
              <a:rPr lang="en-ID" dirty="0"/>
              <a:t> </a:t>
            </a:r>
          </a:p>
          <a:p>
            <a:endParaRPr lang="en-US" sz="2000" dirty="0"/>
          </a:p>
        </p:txBody>
      </p:sp>
    </p:spTree>
    <p:extLst>
      <p:ext uri="{BB962C8B-B14F-4D97-AF65-F5344CB8AC3E}">
        <p14:creationId xmlns:p14="http://schemas.microsoft.com/office/powerpoint/2010/main" val="3602109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a:cs typeface="Arial"/>
              </a:rPr>
              <a:t>The Nobel Prize</a:t>
            </a:r>
            <a:br>
              <a:rPr lang="en-US" b="1" dirty="0">
                <a:latin typeface="Arial"/>
                <a:cs typeface="Arial"/>
              </a:rPr>
            </a:br>
            <a:r>
              <a:rPr lang="en-US" b="1" dirty="0">
                <a:latin typeface="Arial"/>
                <a:cs typeface="Arial"/>
              </a:rPr>
              <a:t>in Medicine or Physiology</a:t>
            </a:r>
          </a:p>
        </p:txBody>
      </p:sp>
      <p:sp>
        <p:nvSpPr>
          <p:cNvPr id="27" name="TextBox 26"/>
          <p:cNvSpPr txBox="1"/>
          <p:nvPr/>
        </p:nvSpPr>
        <p:spPr>
          <a:xfrm>
            <a:off x="4993678" y="2614855"/>
            <a:ext cx="2239885" cy="584776"/>
          </a:xfrm>
          <a:prstGeom prst="rect">
            <a:avLst/>
          </a:prstGeom>
          <a:noFill/>
        </p:spPr>
        <p:txBody>
          <a:bodyPr wrap="square" rtlCol="0">
            <a:spAutoFit/>
          </a:bodyPr>
          <a:lstStyle/>
          <a:p>
            <a:pPr algn="ctr" defTabSz="457200"/>
            <a:r>
              <a:rPr lang="en-US" sz="3200" b="1" dirty="0">
                <a:solidFill>
                  <a:prstClr val="black"/>
                </a:solidFill>
                <a:latin typeface="Arial"/>
                <a:cs typeface="Arial"/>
              </a:rPr>
              <a:t>2018</a:t>
            </a:r>
          </a:p>
        </p:txBody>
      </p:sp>
      <p:pic>
        <p:nvPicPr>
          <p:cNvPr id="3" name="Picture 2"/>
          <p:cNvPicPr>
            <a:picLocks noChangeAspect="1"/>
          </p:cNvPicPr>
          <p:nvPr/>
        </p:nvPicPr>
        <p:blipFill>
          <a:blip r:embed="rId3"/>
          <a:stretch>
            <a:fillRect/>
          </a:stretch>
        </p:blipFill>
        <p:spPr>
          <a:xfrm>
            <a:off x="3320414" y="2890918"/>
            <a:ext cx="1442980" cy="2116371"/>
          </a:xfrm>
          <a:prstGeom prst="rect">
            <a:avLst/>
          </a:prstGeom>
        </p:spPr>
      </p:pic>
      <p:pic>
        <p:nvPicPr>
          <p:cNvPr id="8" name="Picture 7"/>
          <p:cNvPicPr>
            <a:picLocks noChangeAspect="1"/>
          </p:cNvPicPr>
          <p:nvPr/>
        </p:nvPicPr>
        <p:blipFill>
          <a:blip r:embed="rId4"/>
          <a:stretch>
            <a:fillRect/>
          </a:stretch>
        </p:blipFill>
        <p:spPr>
          <a:xfrm>
            <a:off x="7233563" y="2890918"/>
            <a:ext cx="1404671" cy="2116371"/>
          </a:xfrm>
          <a:prstGeom prst="rect">
            <a:avLst/>
          </a:prstGeom>
        </p:spPr>
      </p:pic>
      <p:sp>
        <p:nvSpPr>
          <p:cNvPr id="13" name="Rectangle 12"/>
          <p:cNvSpPr/>
          <p:nvPr/>
        </p:nvSpPr>
        <p:spPr>
          <a:xfrm>
            <a:off x="1749776" y="5702278"/>
            <a:ext cx="8686800" cy="1077218"/>
          </a:xfrm>
          <a:prstGeom prst="rect">
            <a:avLst/>
          </a:prstGeom>
        </p:spPr>
        <p:txBody>
          <a:bodyPr wrap="square">
            <a:spAutoFit/>
          </a:bodyPr>
          <a:lstStyle/>
          <a:p>
            <a:pPr algn="ctr" defTabSz="457200"/>
            <a:r>
              <a:rPr lang="en-US" sz="3200" b="1" i="1" dirty="0">
                <a:solidFill>
                  <a:prstClr val="black"/>
                </a:solidFill>
                <a:latin typeface="Arial"/>
                <a:cs typeface="Arial"/>
              </a:rPr>
              <a:t>“for their discovery of cancer therapy by inhibition of negative immune regulation”</a:t>
            </a:r>
          </a:p>
        </p:txBody>
      </p:sp>
      <p:sp>
        <p:nvSpPr>
          <p:cNvPr id="14" name="Rectangle 13"/>
          <p:cNvSpPr/>
          <p:nvPr/>
        </p:nvSpPr>
        <p:spPr>
          <a:xfrm>
            <a:off x="2532003" y="5019977"/>
            <a:ext cx="3019801" cy="523220"/>
          </a:xfrm>
          <a:prstGeom prst="rect">
            <a:avLst/>
          </a:prstGeom>
        </p:spPr>
        <p:txBody>
          <a:bodyPr wrap="none">
            <a:spAutoFit/>
          </a:bodyPr>
          <a:lstStyle/>
          <a:p>
            <a:pPr algn="ctr" defTabSz="457200"/>
            <a:r>
              <a:rPr lang="en-US" sz="2800" b="1" dirty="0">
                <a:solidFill>
                  <a:prstClr val="black"/>
                </a:solidFill>
                <a:latin typeface="Arial"/>
                <a:cs typeface="Arial"/>
              </a:rPr>
              <a:t>James P Allison</a:t>
            </a:r>
            <a:r>
              <a:rPr lang="en-ID" sz="2800" b="1" dirty="0">
                <a:solidFill>
                  <a:prstClr val="black"/>
                </a:solidFill>
                <a:latin typeface="Arial"/>
                <a:cs typeface="Arial"/>
              </a:rPr>
              <a:t> </a:t>
            </a:r>
            <a:endParaRPr lang="en-US" sz="2800" b="1" dirty="0">
              <a:solidFill>
                <a:prstClr val="black"/>
              </a:solidFill>
              <a:latin typeface="Arial"/>
              <a:cs typeface="Arial"/>
            </a:endParaRPr>
          </a:p>
        </p:txBody>
      </p:sp>
      <p:sp>
        <p:nvSpPr>
          <p:cNvPr id="28" name="Rectangle 27"/>
          <p:cNvSpPr/>
          <p:nvPr/>
        </p:nvSpPr>
        <p:spPr>
          <a:xfrm>
            <a:off x="6618582" y="5019977"/>
            <a:ext cx="2634632" cy="523220"/>
          </a:xfrm>
          <a:prstGeom prst="rect">
            <a:avLst/>
          </a:prstGeom>
        </p:spPr>
        <p:txBody>
          <a:bodyPr wrap="none">
            <a:spAutoFit/>
          </a:bodyPr>
          <a:lstStyle/>
          <a:p>
            <a:pPr defTabSz="457200"/>
            <a:r>
              <a:rPr lang="en-ID" sz="2800" b="1" dirty="0">
                <a:solidFill>
                  <a:prstClr val="black"/>
                </a:solidFill>
                <a:latin typeface="Arial"/>
                <a:cs typeface="Arial"/>
              </a:rPr>
              <a:t>Tasuku Honjo </a:t>
            </a:r>
            <a:endParaRPr lang="en-US" sz="2800" b="1" dirty="0">
              <a:solidFill>
                <a:prstClr val="black"/>
              </a:solidFill>
              <a:latin typeface="Arial"/>
              <a:cs typeface="Arial"/>
            </a:endParaRPr>
          </a:p>
        </p:txBody>
      </p:sp>
      <p:pic>
        <p:nvPicPr>
          <p:cNvPr id="29" name="Picture 28"/>
          <p:cNvPicPr>
            <a:picLocks noChangeAspect="1"/>
          </p:cNvPicPr>
          <p:nvPr/>
        </p:nvPicPr>
        <p:blipFill>
          <a:blip r:embed="rId5"/>
          <a:stretch>
            <a:fillRect/>
          </a:stretch>
        </p:blipFill>
        <p:spPr>
          <a:xfrm>
            <a:off x="5568509" y="1582493"/>
            <a:ext cx="1090220" cy="1070398"/>
          </a:xfrm>
          <a:prstGeom prst="rect">
            <a:avLst/>
          </a:prstGeom>
        </p:spPr>
      </p:pic>
      <p:sp>
        <p:nvSpPr>
          <p:cNvPr id="30" name="TextBox 29"/>
          <p:cNvSpPr txBox="1"/>
          <p:nvPr/>
        </p:nvSpPr>
        <p:spPr>
          <a:xfrm>
            <a:off x="822242" y="3026796"/>
            <a:ext cx="2469951" cy="1815882"/>
          </a:xfrm>
          <a:prstGeom prst="rect">
            <a:avLst/>
          </a:prstGeom>
          <a:noFill/>
        </p:spPr>
        <p:txBody>
          <a:bodyPr wrap="square" rtlCol="0">
            <a:spAutoFit/>
          </a:bodyPr>
          <a:lstStyle/>
          <a:p>
            <a:pPr marL="285750" indent="-285750" algn="just" defTabSz="457200">
              <a:buFont typeface="Arial"/>
              <a:buChar char="•"/>
            </a:pPr>
            <a:r>
              <a:rPr lang="en-US" sz="1600" dirty="0">
                <a:solidFill>
                  <a:prstClr val="black"/>
                </a:solidFill>
                <a:latin typeface="Arial"/>
                <a:cs typeface="Arial"/>
              </a:rPr>
              <a:t>Born in August 7 1948</a:t>
            </a:r>
            <a:r>
              <a:rPr lang="en-ID" sz="1600" dirty="0">
                <a:solidFill>
                  <a:prstClr val="black"/>
                </a:solidFill>
                <a:latin typeface="Arial"/>
                <a:cs typeface="Arial"/>
              </a:rPr>
              <a:t> </a:t>
            </a:r>
            <a:r>
              <a:rPr lang="en-US" sz="1600" dirty="0">
                <a:solidFill>
                  <a:prstClr val="black"/>
                </a:solidFill>
                <a:latin typeface="Arial"/>
                <a:cs typeface="Arial"/>
              </a:rPr>
              <a:t> </a:t>
            </a:r>
          </a:p>
          <a:p>
            <a:pPr marL="285750" indent="-285750" algn="just" defTabSz="457200">
              <a:buFont typeface="Arial"/>
              <a:buChar char="•"/>
            </a:pPr>
            <a:r>
              <a:rPr lang="en-ID" sz="1600" dirty="0">
                <a:solidFill>
                  <a:prstClr val="black"/>
                </a:solidFill>
                <a:latin typeface="Arial"/>
                <a:cs typeface="Arial"/>
              </a:rPr>
              <a:t>Executive director of immunotherapy platform in M.D Anderson Cancer Center at University of Texas </a:t>
            </a:r>
            <a:endParaRPr lang="en-US" sz="1600" dirty="0">
              <a:solidFill>
                <a:prstClr val="black"/>
              </a:solidFill>
              <a:latin typeface="Arial"/>
              <a:cs typeface="Arial"/>
            </a:endParaRPr>
          </a:p>
        </p:txBody>
      </p:sp>
      <p:sp>
        <p:nvSpPr>
          <p:cNvPr id="31" name="TextBox 30"/>
          <p:cNvSpPr txBox="1"/>
          <p:nvPr/>
        </p:nvSpPr>
        <p:spPr>
          <a:xfrm>
            <a:off x="8619114" y="3026796"/>
            <a:ext cx="2548972" cy="1569660"/>
          </a:xfrm>
          <a:prstGeom prst="rect">
            <a:avLst/>
          </a:prstGeom>
          <a:noFill/>
        </p:spPr>
        <p:txBody>
          <a:bodyPr wrap="square" rtlCol="0">
            <a:spAutoFit/>
          </a:bodyPr>
          <a:lstStyle/>
          <a:p>
            <a:pPr marL="285750" indent="-285750" algn="just" defTabSz="457200">
              <a:buFont typeface="Arial"/>
              <a:buChar char="•"/>
            </a:pPr>
            <a:r>
              <a:rPr lang="en-US" sz="1600" dirty="0">
                <a:solidFill>
                  <a:prstClr val="black"/>
                </a:solidFill>
                <a:latin typeface="Arial"/>
                <a:cs typeface="Arial"/>
              </a:rPr>
              <a:t>Born in </a:t>
            </a:r>
            <a:r>
              <a:rPr lang="en-US" sz="1600" dirty="0" err="1">
                <a:solidFill>
                  <a:prstClr val="black"/>
                </a:solidFill>
                <a:latin typeface="Arial"/>
                <a:cs typeface="Arial"/>
              </a:rPr>
              <a:t>january</a:t>
            </a:r>
            <a:r>
              <a:rPr lang="en-US" sz="1600" dirty="0">
                <a:solidFill>
                  <a:prstClr val="black"/>
                </a:solidFill>
                <a:latin typeface="Arial"/>
                <a:cs typeface="Arial"/>
              </a:rPr>
              <a:t> 7 1942</a:t>
            </a:r>
          </a:p>
          <a:p>
            <a:pPr marL="285750" indent="-285750" algn="just" defTabSz="457200">
              <a:buFont typeface="Arial"/>
              <a:buChar char="•"/>
            </a:pPr>
            <a:r>
              <a:rPr lang="en-ID" sz="1600" dirty="0">
                <a:solidFill>
                  <a:prstClr val="black"/>
                </a:solidFill>
                <a:latin typeface="Calibri"/>
              </a:rPr>
              <a:t>Deputy Director-General dan Distinguished Professor in Kyoto University Institute for Advanced Study (KUIAS) </a:t>
            </a:r>
            <a:endParaRPr lang="en-US" sz="1600" dirty="0">
              <a:solidFill>
                <a:prstClr val="black"/>
              </a:solidFill>
              <a:latin typeface="Arial"/>
              <a:cs typeface="Arial"/>
            </a:endParaRPr>
          </a:p>
        </p:txBody>
      </p:sp>
    </p:spTree>
    <p:extLst>
      <p:ext uri="{BB962C8B-B14F-4D97-AF65-F5344CB8AC3E}">
        <p14:creationId xmlns:p14="http://schemas.microsoft.com/office/powerpoint/2010/main" val="217499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430AF-7170-224C-9B69-13D605603578}"/>
              </a:ext>
            </a:extLst>
          </p:cNvPr>
          <p:cNvSpPr>
            <a:spLocks noGrp="1"/>
          </p:cNvSpPr>
          <p:nvPr>
            <p:ph type="title"/>
          </p:nvPr>
        </p:nvSpPr>
        <p:spPr>
          <a:xfrm>
            <a:off x="2166938" y="133868"/>
            <a:ext cx="7886700" cy="708931"/>
          </a:xfrm>
        </p:spPr>
        <p:txBody>
          <a:bodyPr>
            <a:normAutofit/>
          </a:bodyPr>
          <a:lstStyle/>
          <a:p>
            <a:pPr algn="ctr"/>
            <a:r>
              <a:rPr lang="en-US" sz="4000" b="1" dirty="0"/>
              <a:t>Immune system vs. Cancer</a:t>
            </a:r>
          </a:p>
        </p:txBody>
      </p:sp>
      <p:sp>
        <p:nvSpPr>
          <p:cNvPr id="4" name="Content Placeholder 3">
            <a:extLst>
              <a:ext uri="{FF2B5EF4-FFF2-40B4-BE49-F238E27FC236}">
                <a16:creationId xmlns:a16="http://schemas.microsoft.com/office/drawing/2014/main" id="{ADC9C489-E5E7-E945-9729-164A3B56728E}"/>
              </a:ext>
            </a:extLst>
          </p:cNvPr>
          <p:cNvSpPr>
            <a:spLocks noGrp="1"/>
          </p:cNvSpPr>
          <p:nvPr>
            <p:ph sz="half" idx="1"/>
          </p:nvPr>
        </p:nvSpPr>
        <p:spPr>
          <a:xfrm>
            <a:off x="223837" y="1016000"/>
            <a:ext cx="4670891" cy="5842000"/>
          </a:xfrm>
        </p:spPr>
        <p:txBody>
          <a:bodyPr>
            <a:normAutofit lnSpcReduction="10000"/>
          </a:bodyPr>
          <a:lstStyle/>
          <a:p>
            <a:r>
              <a:rPr lang="en-US" dirty="0"/>
              <a:t>Immune checkpoints on T-Cells: </a:t>
            </a:r>
          </a:p>
          <a:p>
            <a:pPr marL="0" indent="0">
              <a:buNone/>
            </a:pPr>
            <a:r>
              <a:rPr lang="en-US" dirty="0"/>
              <a:t>   CTLA-4 and PD-1</a:t>
            </a:r>
          </a:p>
          <a:p>
            <a:pPr lvl="1"/>
            <a:r>
              <a:rPr lang="en-ID" dirty="0"/>
              <a:t>inhibitory pathways crucial for maintaining self-tolerance</a:t>
            </a:r>
          </a:p>
          <a:p>
            <a:pPr lvl="1"/>
            <a:r>
              <a:rPr lang="en-ID" dirty="0"/>
              <a:t>Ligands commonly overexpressed in tumour cells or in the tumour microenvironment </a:t>
            </a:r>
          </a:p>
          <a:p>
            <a:r>
              <a:rPr lang="en-ID" dirty="0"/>
              <a:t>CTLA-4 downregulates the early stages of T-cell activation</a:t>
            </a:r>
          </a:p>
          <a:p>
            <a:r>
              <a:rPr lang="en-ID" dirty="0"/>
              <a:t>PD-1 downregulates the activity of effector T cells</a:t>
            </a:r>
          </a:p>
        </p:txBody>
      </p:sp>
      <p:pic>
        <p:nvPicPr>
          <p:cNvPr id="6" name="Picture 5">
            <a:extLst>
              <a:ext uri="{FF2B5EF4-FFF2-40B4-BE49-F238E27FC236}">
                <a16:creationId xmlns:a16="http://schemas.microsoft.com/office/drawing/2014/main" id="{B0C29174-2C8B-AA4C-AE5F-186FD0B6C81D}"/>
              </a:ext>
            </a:extLst>
          </p:cNvPr>
          <p:cNvPicPr>
            <a:picLocks noChangeAspect="1"/>
          </p:cNvPicPr>
          <p:nvPr/>
        </p:nvPicPr>
        <p:blipFill>
          <a:blip r:embed="rId3"/>
          <a:stretch>
            <a:fillRect/>
          </a:stretch>
        </p:blipFill>
        <p:spPr>
          <a:xfrm>
            <a:off x="5617936" y="1257785"/>
            <a:ext cx="5082093" cy="4528457"/>
          </a:xfrm>
          <a:prstGeom prst="rect">
            <a:avLst/>
          </a:prstGeom>
        </p:spPr>
      </p:pic>
      <p:sp>
        <p:nvSpPr>
          <p:cNvPr id="7" name="TextBox 6">
            <a:extLst>
              <a:ext uri="{FF2B5EF4-FFF2-40B4-BE49-F238E27FC236}">
                <a16:creationId xmlns:a16="http://schemas.microsoft.com/office/drawing/2014/main" id="{CF653593-50AD-9646-B1DD-2A47769FC43A}"/>
              </a:ext>
            </a:extLst>
          </p:cNvPr>
          <p:cNvSpPr txBox="1"/>
          <p:nvPr/>
        </p:nvSpPr>
        <p:spPr>
          <a:xfrm>
            <a:off x="5649964" y="6201229"/>
            <a:ext cx="5050065" cy="1015663"/>
          </a:xfrm>
          <a:prstGeom prst="rect">
            <a:avLst/>
          </a:prstGeom>
          <a:noFill/>
        </p:spPr>
        <p:txBody>
          <a:bodyPr wrap="square" rtlCol="0">
            <a:spAutoFit/>
          </a:bodyPr>
          <a:lstStyle/>
          <a:p>
            <a:pPr defTabSz="457200"/>
            <a:r>
              <a:rPr lang="en-ID" sz="1200" dirty="0" err="1">
                <a:solidFill>
                  <a:prstClr val="black"/>
                </a:solidFill>
                <a:latin typeface="Calibri"/>
              </a:rPr>
              <a:t>Valsamo</a:t>
            </a:r>
            <a:r>
              <a:rPr lang="en-ID" sz="1200" dirty="0">
                <a:solidFill>
                  <a:prstClr val="black"/>
                </a:solidFill>
                <a:latin typeface="Calibri"/>
              </a:rPr>
              <a:t> K. </a:t>
            </a:r>
            <a:r>
              <a:rPr lang="en-ID" sz="1200" dirty="0" err="1">
                <a:solidFill>
                  <a:prstClr val="black"/>
                </a:solidFill>
                <a:latin typeface="Calibri"/>
              </a:rPr>
              <a:t>Anagnostou</a:t>
            </a:r>
            <a:r>
              <a:rPr lang="en-ID" sz="1200" dirty="0">
                <a:solidFill>
                  <a:prstClr val="black"/>
                </a:solidFill>
                <a:latin typeface="Calibri"/>
              </a:rPr>
              <a:t> and Julie R. </a:t>
            </a:r>
            <a:r>
              <a:rPr lang="en-ID" sz="1200" dirty="0" err="1">
                <a:solidFill>
                  <a:prstClr val="black"/>
                </a:solidFill>
                <a:latin typeface="Calibri"/>
              </a:rPr>
              <a:t>Brahmer</a:t>
            </a:r>
            <a:r>
              <a:rPr lang="en-ID" sz="1200" dirty="0">
                <a:solidFill>
                  <a:prstClr val="black"/>
                </a:solidFill>
                <a:latin typeface="Calibri"/>
              </a:rPr>
              <a:t> .(2015). </a:t>
            </a:r>
            <a:r>
              <a:rPr lang="en-ID" sz="1200" dirty="0">
                <a:solidFill>
                  <a:prstClr val="black"/>
                </a:solidFill>
                <a:latin typeface="AdvPSA189"/>
              </a:rPr>
              <a:t>Cancer Immunotherapy: A Future Paradigm Shift in the Treatment of Non–Small Cell Lung Cancer . </a:t>
            </a:r>
            <a:r>
              <a:rPr lang="en-ID" sz="1200" dirty="0" err="1">
                <a:solidFill>
                  <a:prstClr val="black"/>
                </a:solidFill>
                <a:latin typeface="AdvPSA189"/>
              </a:rPr>
              <a:t>Clin</a:t>
            </a:r>
            <a:r>
              <a:rPr lang="en-ID" sz="1200" dirty="0">
                <a:solidFill>
                  <a:prstClr val="black"/>
                </a:solidFill>
                <a:latin typeface="AdvPSA189"/>
              </a:rPr>
              <a:t> Cancer Res; 21(5).</a:t>
            </a:r>
          </a:p>
          <a:p>
            <a:pPr defTabSz="457200"/>
            <a:endParaRPr lang="en-ID" sz="1200" dirty="0">
              <a:solidFill>
                <a:prstClr val="black"/>
              </a:solidFill>
              <a:latin typeface="Calibri"/>
            </a:endParaRPr>
          </a:p>
          <a:p>
            <a:pPr defTabSz="457200"/>
            <a:endParaRPr lang="en-US" sz="1200" dirty="0">
              <a:solidFill>
                <a:prstClr val="black"/>
              </a:solidFill>
              <a:latin typeface="Calibri"/>
            </a:endParaRPr>
          </a:p>
        </p:txBody>
      </p:sp>
    </p:spTree>
    <p:extLst>
      <p:ext uri="{BB962C8B-B14F-4D97-AF65-F5344CB8AC3E}">
        <p14:creationId xmlns:p14="http://schemas.microsoft.com/office/powerpoint/2010/main" val="189305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9031-BD2E-FF4F-82AC-B3CC9B5C0550}"/>
              </a:ext>
            </a:extLst>
          </p:cNvPr>
          <p:cNvSpPr>
            <a:spLocks noGrp="1"/>
          </p:cNvSpPr>
          <p:nvPr>
            <p:ph type="title"/>
          </p:nvPr>
        </p:nvSpPr>
        <p:spPr/>
        <p:txBody>
          <a:bodyPr>
            <a:normAutofit fontScale="90000"/>
          </a:bodyPr>
          <a:lstStyle/>
          <a:p>
            <a:r>
              <a:rPr lang="en-US" dirty="0"/>
              <a:t>Triple Negative Breast Cancer (TNBC):</a:t>
            </a:r>
            <a:br>
              <a:rPr lang="en-US" dirty="0"/>
            </a:br>
            <a:r>
              <a:rPr lang="en-US" dirty="0"/>
              <a:t>Challenges and Opportunity</a:t>
            </a:r>
          </a:p>
        </p:txBody>
      </p:sp>
      <p:sp>
        <p:nvSpPr>
          <p:cNvPr id="5" name="Content Placeholder 4">
            <a:extLst>
              <a:ext uri="{FF2B5EF4-FFF2-40B4-BE49-F238E27FC236}">
                <a16:creationId xmlns:a16="http://schemas.microsoft.com/office/drawing/2014/main" id="{AB203A62-FA67-8A4F-BDA8-0880DBDAB318}"/>
              </a:ext>
            </a:extLst>
          </p:cNvPr>
          <p:cNvSpPr>
            <a:spLocks noGrp="1"/>
          </p:cNvSpPr>
          <p:nvPr>
            <p:ph idx="1"/>
          </p:nvPr>
        </p:nvSpPr>
        <p:spPr>
          <a:xfrm>
            <a:off x="134471" y="2151530"/>
            <a:ext cx="11914094" cy="4525963"/>
          </a:xfrm>
        </p:spPr>
        <p:txBody>
          <a:bodyPr>
            <a:normAutofit/>
          </a:bodyPr>
          <a:lstStyle/>
          <a:p>
            <a:pPr algn="ctr"/>
            <a:r>
              <a:rPr lang="en-ID" dirty="0"/>
              <a:t>Depends on the accurate assessment of the status of the oestrogen receptor (ER), progesterone receptor (</a:t>
            </a:r>
            <a:r>
              <a:rPr lang="en-ID" dirty="0" err="1"/>
              <a:t>PgR</a:t>
            </a:r>
            <a:r>
              <a:rPr lang="en-ID" dirty="0"/>
              <a:t>) and HER2 </a:t>
            </a:r>
          </a:p>
          <a:p>
            <a:pPr algn="ctr"/>
            <a:r>
              <a:rPr lang="en-ID" dirty="0"/>
              <a:t>Relatively poorer outcome </a:t>
            </a:r>
          </a:p>
          <a:p>
            <a:pPr algn="ctr"/>
            <a:r>
              <a:rPr lang="en-ID" dirty="0"/>
              <a:t>Lack of recognized molecular targets for therapy</a:t>
            </a:r>
          </a:p>
          <a:p>
            <a:pPr algn="ctr"/>
            <a:r>
              <a:rPr lang="en-ID" dirty="0"/>
              <a:t>Remarkably heterogeneous the tumour microenvironment</a:t>
            </a:r>
          </a:p>
          <a:p>
            <a:pPr algn="ctr"/>
            <a:r>
              <a:rPr lang="en-ID" dirty="0"/>
              <a:t>Tumour lymphocyte infiltration is associated with good prognosis and a response to chemotherapy </a:t>
            </a:r>
          </a:p>
          <a:p>
            <a:pPr algn="ctr"/>
            <a:endParaRPr lang="en-ID" dirty="0"/>
          </a:p>
          <a:p>
            <a:pPr algn="ctr"/>
            <a:endParaRPr lang="en-ID" dirty="0"/>
          </a:p>
          <a:p>
            <a:pPr algn="ctr"/>
            <a:endParaRPr lang="en-ID" dirty="0"/>
          </a:p>
          <a:p>
            <a:pPr algn="ctr"/>
            <a:endParaRPr lang="en-US" dirty="0"/>
          </a:p>
        </p:txBody>
      </p:sp>
      <p:sp>
        <p:nvSpPr>
          <p:cNvPr id="7" name="TextBox 6">
            <a:extLst>
              <a:ext uri="{FF2B5EF4-FFF2-40B4-BE49-F238E27FC236}">
                <a16:creationId xmlns:a16="http://schemas.microsoft.com/office/drawing/2014/main" id="{973B9B4D-49AA-5746-ACF8-A2CDE11FC580}"/>
              </a:ext>
            </a:extLst>
          </p:cNvPr>
          <p:cNvSpPr txBox="1"/>
          <p:nvPr/>
        </p:nvSpPr>
        <p:spPr>
          <a:xfrm>
            <a:off x="339847" y="6446660"/>
            <a:ext cx="11717682" cy="461665"/>
          </a:xfrm>
          <a:prstGeom prst="rect">
            <a:avLst/>
          </a:prstGeom>
          <a:noFill/>
        </p:spPr>
        <p:txBody>
          <a:bodyPr wrap="square" rtlCol="0">
            <a:spAutoFit/>
          </a:bodyPr>
          <a:lstStyle/>
          <a:p>
            <a:r>
              <a:rPr lang="en-ID" sz="1200" dirty="0" err="1"/>
              <a:t>Bianchini</a:t>
            </a:r>
            <a:r>
              <a:rPr lang="en-ID" sz="1200" dirty="0"/>
              <a:t> G, Balko JM, Mayer IA, Sanders ME, Gianni L. Triple-negative breast cancer: challenges and opportunities of a heterogeneous disease. Nat Rev Clin Oncol. 2016;13(11):674-90.</a:t>
            </a:r>
          </a:p>
          <a:p>
            <a:endParaRPr lang="en-US" sz="1200" dirty="0"/>
          </a:p>
        </p:txBody>
      </p:sp>
    </p:spTree>
    <p:extLst>
      <p:ext uri="{BB962C8B-B14F-4D97-AF65-F5344CB8AC3E}">
        <p14:creationId xmlns:p14="http://schemas.microsoft.com/office/powerpoint/2010/main" val="29274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5" b="-39"/>
          <a:stretch/>
        </p:blipFill>
        <p:spPr>
          <a:xfrm>
            <a:off x="838200" y="365125"/>
            <a:ext cx="10515600" cy="5549900"/>
          </a:xfrm>
        </p:spPr>
      </p:pic>
      <p:sp>
        <p:nvSpPr>
          <p:cNvPr id="7" name="TextBox 6"/>
          <p:cNvSpPr txBox="1"/>
          <p:nvPr/>
        </p:nvSpPr>
        <p:spPr>
          <a:xfrm>
            <a:off x="838200" y="6029325"/>
            <a:ext cx="10515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Carsten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Denkert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Institute of Pathology,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Charité</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Universitätsmedizin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Berlin,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Charitéplatz</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 10117 Berlin, Germany, E-Mail: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carsten.denkert@charite.de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Tel. +49 30 450 536 047, Fax: +49 30 450 536 902</a:t>
            </a:r>
          </a:p>
        </p:txBody>
      </p:sp>
      <p:sp>
        <p:nvSpPr>
          <p:cNvPr id="9" name="TextBox 8"/>
          <p:cNvSpPr txBox="1"/>
          <p:nvPr/>
        </p:nvSpPr>
        <p:spPr>
          <a:xfrm>
            <a:off x="0" y="0"/>
            <a:ext cx="2709333" cy="954107"/>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TRIPLE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NEGATIVEc</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42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9" b="-28"/>
          <a:stretch/>
        </p:blipFill>
        <p:spPr>
          <a:xfrm>
            <a:off x="1041400" y="365125"/>
            <a:ext cx="10659533" cy="6374342"/>
          </a:xfrm>
        </p:spPr>
      </p:pic>
      <p:sp>
        <p:nvSpPr>
          <p:cNvPr id="3" name="Rectangle 2">
            <a:extLst>
              <a:ext uri="{FF2B5EF4-FFF2-40B4-BE49-F238E27FC236}">
                <a16:creationId xmlns:a16="http://schemas.microsoft.com/office/drawing/2014/main" id="{37FE2EF3-F0B1-CB43-ADDC-D6F786A40B79}"/>
              </a:ext>
            </a:extLst>
          </p:cNvPr>
          <p:cNvSpPr/>
          <p:nvPr/>
        </p:nvSpPr>
        <p:spPr>
          <a:xfrm>
            <a:off x="1300766" y="1690688"/>
            <a:ext cx="3451538" cy="25593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8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49F7-ADCE-D146-B87C-76675BEC92F1}"/>
              </a:ext>
            </a:extLst>
          </p:cNvPr>
          <p:cNvSpPr>
            <a:spLocks noGrp="1"/>
          </p:cNvSpPr>
          <p:nvPr>
            <p:ph type="title"/>
          </p:nvPr>
        </p:nvSpPr>
        <p:spPr>
          <a:xfrm>
            <a:off x="838200" y="129651"/>
            <a:ext cx="10515600" cy="1325563"/>
          </a:xfrm>
        </p:spPr>
        <p:txBody>
          <a:bodyPr/>
          <a:lstStyle/>
          <a:p>
            <a:r>
              <a:rPr lang="en-US" dirty="0"/>
              <a:t>Breast Cancer TNBC Phenomena</a:t>
            </a:r>
          </a:p>
        </p:txBody>
      </p:sp>
      <p:sp>
        <p:nvSpPr>
          <p:cNvPr id="3" name="Content Placeholder 2">
            <a:extLst>
              <a:ext uri="{FF2B5EF4-FFF2-40B4-BE49-F238E27FC236}">
                <a16:creationId xmlns:a16="http://schemas.microsoft.com/office/drawing/2014/main" id="{3DA5D1B4-3A0A-DA4E-8872-D283A8B17910}"/>
              </a:ext>
            </a:extLst>
          </p:cNvPr>
          <p:cNvSpPr>
            <a:spLocks noGrp="1"/>
          </p:cNvSpPr>
          <p:nvPr>
            <p:ph sz="half" idx="1"/>
          </p:nvPr>
        </p:nvSpPr>
        <p:spPr>
          <a:xfrm>
            <a:off x="313764" y="1590151"/>
            <a:ext cx="5576048" cy="4351338"/>
          </a:xfrm>
        </p:spPr>
        <p:txBody>
          <a:bodyPr>
            <a:normAutofit/>
          </a:bodyPr>
          <a:lstStyle/>
          <a:p>
            <a:r>
              <a:rPr lang="en-US" dirty="0"/>
              <a:t>Clinical characteristics:</a:t>
            </a:r>
          </a:p>
          <a:p>
            <a:pPr lvl="1"/>
            <a:r>
              <a:rPr lang="en-US" dirty="0"/>
              <a:t>Clinical diagnostic</a:t>
            </a:r>
          </a:p>
          <a:p>
            <a:pPr lvl="2"/>
            <a:r>
              <a:rPr lang="en-US" dirty="0"/>
              <a:t>Early</a:t>
            </a:r>
          </a:p>
          <a:p>
            <a:pPr lvl="2"/>
            <a:r>
              <a:rPr lang="en-US" dirty="0"/>
              <a:t>Late</a:t>
            </a:r>
          </a:p>
          <a:p>
            <a:pPr lvl="1"/>
            <a:r>
              <a:rPr lang="en-US" dirty="0"/>
              <a:t>Pathology diagnostic</a:t>
            </a:r>
          </a:p>
          <a:p>
            <a:pPr lvl="1"/>
            <a:r>
              <a:rPr lang="en-US" dirty="0"/>
              <a:t>Surgical therapy</a:t>
            </a:r>
          </a:p>
          <a:p>
            <a:pPr lvl="1"/>
            <a:r>
              <a:rPr lang="en-US" dirty="0"/>
              <a:t>Non-surgical therapy:</a:t>
            </a:r>
          </a:p>
          <a:p>
            <a:pPr lvl="2"/>
            <a:r>
              <a:rPr lang="en-US" dirty="0"/>
              <a:t>Responsive</a:t>
            </a:r>
          </a:p>
          <a:p>
            <a:pPr lvl="2"/>
            <a:r>
              <a:rPr lang="en-US" dirty="0"/>
              <a:t>Relapse</a:t>
            </a:r>
          </a:p>
          <a:p>
            <a:r>
              <a:rPr lang="en-US" dirty="0"/>
              <a:t>Breast Cancer Registry: Tissue Bank</a:t>
            </a:r>
          </a:p>
        </p:txBody>
      </p:sp>
      <p:sp>
        <p:nvSpPr>
          <p:cNvPr id="4" name="Content Placeholder 3">
            <a:extLst>
              <a:ext uri="{FF2B5EF4-FFF2-40B4-BE49-F238E27FC236}">
                <a16:creationId xmlns:a16="http://schemas.microsoft.com/office/drawing/2014/main" id="{9008516A-58D0-5E4C-804D-A41BCC94F30D}"/>
              </a:ext>
            </a:extLst>
          </p:cNvPr>
          <p:cNvSpPr>
            <a:spLocks noGrp="1"/>
          </p:cNvSpPr>
          <p:nvPr>
            <p:ph sz="half" idx="2"/>
          </p:nvPr>
        </p:nvSpPr>
        <p:spPr>
          <a:xfrm>
            <a:off x="6172200" y="1661032"/>
            <a:ext cx="5706036" cy="3863109"/>
          </a:xfrm>
        </p:spPr>
        <p:txBody>
          <a:bodyPr>
            <a:normAutofit/>
          </a:bodyPr>
          <a:lstStyle/>
          <a:p>
            <a:r>
              <a:rPr lang="en-US" dirty="0"/>
              <a:t>Basic Medical Sciences:</a:t>
            </a:r>
          </a:p>
          <a:p>
            <a:pPr lvl="1"/>
            <a:r>
              <a:rPr lang="en-US" dirty="0"/>
              <a:t>Genetic - Epigenetic</a:t>
            </a:r>
          </a:p>
          <a:p>
            <a:pPr lvl="1"/>
            <a:r>
              <a:rPr lang="en-US" dirty="0"/>
              <a:t>Protein structure related function (immune response)</a:t>
            </a:r>
          </a:p>
          <a:p>
            <a:pPr lvl="2"/>
            <a:r>
              <a:rPr lang="en-US" dirty="0"/>
              <a:t>TILS</a:t>
            </a:r>
          </a:p>
          <a:p>
            <a:pPr lvl="1"/>
            <a:r>
              <a:rPr lang="en-US" dirty="0"/>
              <a:t>Signal transduction</a:t>
            </a:r>
          </a:p>
          <a:p>
            <a:pPr lvl="1"/>
            <a:r>
              <a:rPr lang="en-US" dirty="0"/>
              <a:t>Energy metabolism</a:t>
            </a:r>
          </a:p>
          <a:p>
            <a:r>
              <a:rPr lang="en-US" dirty="0"/>
              <a:t>Public health characteristics</a:t>
            </a:r>
          </a:p>
          <a:p>
            <a:r>
              <a:rPr lang="en-US" dirty="0"/>
              <a:t>Targeted therapy (immunotherapy)</a:t>
            </a:r>
          </a:p>
        </p:txBody>
      </p:sp>
      <p:sp>
        <p:nvSpPr>
          <p:cNvPr id="5" name="Down Arrow Callout 4">
            <a:extLst>
              <a:ext uri="{FF2B5EF4-FFF2-40B4-BE49-F238E27FC236}">
                <a16:creationId xmlns:a16="http://schemas.microsoft.com/office/drawing/2014/main" id="{3044995C-12E8-6949-84E0-13D9D3B1861E}"/>
              </a:ext>
            </a:extLst>
          </p:cNvPr>
          <p:cNvSpPr/>
          <p:nvPr/>
        </p:nvSpPr>
        <p:spPr>
          <a:xfrm>
            <a:off x="313764" y="5524141"/>
            <a:ext cx="11564472" cy="703442"/>
          </a:xfrm>
          <a:prstGeom prst="downArrowCallout">
            <a:avLst>
              <a:gd name="adj1" fmla="val 25000"/>
              <a:gd name="adj2" fmla="val 25000"/>
              <a:gd name="adj3" fmla="val 25000"/>
              <a:gd name="adj4" fmla="val 626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Research and Public Service</a:t>
            </a:r>
          </a:p>
        </p:txBody>
      </p:sp>
      <p:sp>
        <p:nvSpPr>
          <p:cNvPr id="6" name="TextBox 5">
            <a:extLst>
              <a:ext uri="{FF2B5EF4-FFF2-40B4-BE49-F238E27FC236}">
                <a16:creationId xmlns:a16="http://schemas.microsoft.com/office/drawing/2014/main" id="{8C6F8476-9E27-9345-A5D8-481675600C65}"/>
              </a:ext>
            </a:extLst>
          </p:cNvPr>
          <p:cNvSpPr txBox="1"/>
          <p:nvPr/>
        </p:nvSpPr>
        <p:spPr>
          <a:xfrm>
            <a:off x="1310356" y="6227583"/>
            <a:ext cx="9587112" cy="461665"/>
          </a:xfrm>
          <a:prstGeom prst="rect">
            <a:avLst/>
          </a:prstGeom>
          <a:noFill/>
        </p:spPr>
        <p:txBody>
          <a:bodyPr wrap="none" rtlCol="0">
            <a:spAutoFit/>
          </a:bodyPr>
          <a:lstStyle/>
          <a:p>
            <a:r>
              <a:rPr lang="en-US" sz="2400" dirty="0"/>
              <a:t>Solving Breast Cancer and related Health Problem from West Java for Global</a:t>
            </a:r>
          </a:p>
        </p:txBody>
      </p:sp>
    </p:spTree>
    <p:extLst>
      <p:ext uri="{BB962C8B-B14F-4D97-AF65-F5344CB8AC3E}">
        <p14:creationId xmlns:p14="http://schemas.microsoft.com/office/powerpoint/2010/main" val="357073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cxnSpLocks/>
            <a:endCxn id="33" idx="2"/>
          </p:cNvCxnSpPr>
          <p:nvPr/>
        </p:nvCxnSpPr>
        <p:spPr>
          <a:xfrm flipH="1" flipV="1">
            <a:off x="5368107" y="2041020"/>
            <a:ext cx="270458" cy="3405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a:endCxn id="34" idx="2"/>
          </p:cNvCxnSpPr>
          <p:nvPr/>
        </p:nvCxnSpPr>
        <p:spPr>
          <a:xfrm flipH="1" flipV="1">
            <a:off x="7644583" y="2041021"/>
            <a:ext cx="130966" cy="34935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a:endCxn id="32" idx="2"/>
          </p:cNvCxnSpPr>
          <p:nvPr/>
        </p:nvCxnSpPr>
        <p:spPr>
          <a:xfrm flipH="1" flipV="1">
            <a:off x="3072582" y="2041020"/>
            <a:ext cx="207542" cy="3405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Isosceles Triangle 3"/>
          <p:cNvSpPr/>
          <p:nvPr/>
        </p:nvSpPr>
        <p:spPr>
          <a:xfrm rot="5400000">
            <a:off x="9297310" y="3337303"/>
            <a:ext cx="1804257" cy="987723"/>
          </a:xfrm>
          <a:prstGeom prst="triangl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dirty="0"/>
          </a:p>
        </p:txBody>
      </p:sp>
      <p:cxnSp>
        <p:nvCxnSpPr>
          <p:cNvPr id="8" name="Straight Connector 7"/>
          <p:cNvCxnSpPr>
            <a:stCxn id="4" idx="3"/>
          </p:cNvCxnSpPr>
          <p:nvPr/>
        </p:nvCxnSpPr>
        <p:spPr>
          <a:xfrm flipH="1">
            <a:off x="3901260" y="3831165"/>
            <a:ext cx="5804317" cy="74881"/>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78" idx="2"/>
          </p:cNvCxnSpPr>
          <p:nvPr/>
        </p:nvCxnSpPr>
        <p:spPr>
          <a:xfrm flipH="1" flipV="1">
            <a:off x="3313496" y="2641381"/>
            <a:ext cx="635443" cy="1228555"/>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flipV="1">
            <a:off x="8268998" y="2863836"/>
            <a:ext cx="1178432" cy="933862"/>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752731" y="2863836"/>
            <a:ext cx="611124" cy="1002212"/>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V="1">
            <a:off x="3280124" y="3888330"/>
            <a:ext cx="668793" cy="508201"/>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V="1">
            <a:off x="8524895" y="3871603"/>
            <a:ext cx="203507" cy="42971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V="1">
            <a:off x="5676014" y="3857662"/>
            <a:ext cx="81021" cy="42354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081981" y="1309500"/>
            <a:ext cx="1981202" cy="731520"/>
          </a:xfrm>
          <a:prstGeom prst="rect">
            <a:avLst/>
          </a:prstGeom>
          <a:solidFill>
            <a:schemeClr val="accent3">
              <a:lumMod val="40000"/>
              <a:lumOff val="60000"/>
            </a:schemeClr>
          </a:solidFill>
          <a:ln w="10" cap="flat">
            <a:solidFill>
              <a:schemeClr val="tx1"/>
            </a:solidFill>
            <a:prstDash val="solid"/>
            <a:miter lim="800000"/>
            <a:headEnd/>
            <a:tailEnd/>
          </a:ln>
          <a:effectLst>
            <a:outerShdw blurRad="50800" dist="38100" dir="5400000" sx="97000" sy="97000" algn="t"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n-US" b="1" dirty="0">
                <a:solidFill>
                  <a:schemeClr val="accent1">
                    <a:lumMod val="50000"/>
                  </a:schemeClr>
                </a:solidFill>
              </a:rPr>
              <a:t>Socio-economics</a:t>
            </a:r>
          </a:p>
        </p:txBody>
      </p:sp>
      <p:sp>
        <p:nvSpPr>
          <p:cNvPr id="33" name="Rectangle 32"/>
          <p:cNvSpPr/>
          <p:nvPr/>
        </p:nvSpPr>
        <p:spPr>
          <a:xfrm>
            <a:off x="4377506" y="1309500"/>
            <a:ext cx="1981202" cy="731520"/>
          </a:xfrm>
          <a:prstGeom prst="rect">
            <a:avLst/>
          </a:prstGeom>
          <a:solidFill>
            <a:schemeClr val="accent3">
              <a:lumMod val="40000"/>
              <a:lumOff val="60000"/>
            </a:schemeClr>
          </a:solidFill>
          <a:ln w="10" cap="flat">
            <a:solidFill>
              <a:schemeClr val="tx1"/>
            </a:solidFill>
            <a:prstDash val="solid"/>
            <a:miter lim="800000"/>
            <a:headEnd/>
            <a:tailEnd/>
          </a:ln>
          <a:effectLst>
            <a:outerShdw blurRad="50800" dist="38100" dir="5400000" sx="97000" sy="97000" algn="t"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n-US" b="1" dirty="0">
                <a:solidFill>
                  <a:schemeClr val="accent1">
                    <a:lumMod val="50000"/>
                  </a:schemeClr>
                </a:solidFill>
              </a:rPr>
              <a:t>Transcriptomic and Proteomic</a:t>
            </a:r>
          </a:p>
        </p:txBody>
      </p:sp>
      <p:sp>
        <p:nvSpPr>
          <p:cNvPr id="34" name="Rectangle 33"/>
          <p:cNvSpPr/>
          <p:nvPr/>
        </p:nvSpPr>
        <p:spPr>
          <a:xfrm>
            <a:off x="6653982" y="1309500"/>
            <a:ext cx="1981202" cy="731520"/>
          </a:xfrm>
          <a:prstGeom prst="rect">
            <a:avLst/>
          </a:prstGeom>
          <a:solidFill>
            <a:schemeClr val="accent3">
              <a:lumMod val="40000"/>
              <a:lumOff val="60000"/>
            </a:schemeClr>
          </a:solidFill>
          <a:ln w="10" cap="flat">
            <a:solidFill>
              <a:schemeClr val="tx1"/>
            </a:solidFill>
            <a:prstDash val="solid"/>
            <a:miter lim="800000"/>
            <a:headEnd/>
            <a:tailEnd/>
          </a:ln>
          <a:effectLst>
            <a:outerShdw blurRad="50800" dist="38100" dir="5400000" sx="97000" sy="97000" algn="t"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n-US" b="1" dirty="0">
                <a:solidFill>
                  <a:schemeClr val="accent1">
                    <a:lumMod val="50000"/>
                  </a:schemeClr>
                </a:solidFill>
              </a:rPr>
              <a:t>Genetics and Epigenetics</a:t>
            </a:r>
          </a:p>
        </p:txBody>
      </p:sp>
      <p:cxnSp>
        <p:nvCxnSpPr>
          <p:cNvPr id="41" name="Straight Connector 40"/>
          <p:cNvCxnSpPr>
            <a:stCxn id="48" idx="0"/>
            <a:endCxn id="45" idx="2"/>
          </p:cNvCxnSpPr>
          <p:nvPr/>
        </p:nvCxnSpPr>
        <p:spPr>
          <a:xfrm flipV="1">
            <a:off x="5477704" y="5012727"/>
            <a:ext cx="143869" cy="426421"/>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9" idx="0"/>
            <a:endCxn id="46" idx="2"/>
          </p:cNvCxnSpPr>
          <p:nvPr/>
        </p:nvCxnSpPr>
        <p:spPr>
          <a:xfrm flipV="1">
            <a:off x="7848675" y="5012727"/>
            <a:ext cx="82921" cy="426421"/>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7" idx="0"/>
            <a:endCxn id="44" idx="2"/>
          </p:cNvCxnSpPr>
          <p:nvPr/>
        </p:nvCxnSpPr>
        <p:spPr>
          <a:xfrm flipV="1">
            <a:off x="3138872" y="5012726"/>
            <a:ext cx="201005" cy="46161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293173" y="4281206"/>
            <a:ext cx="2093407" cy="731520"/>
          </a:xfrm>
          <a:prstGeom prst="rect">
            <a:avLst/>
          </a:prstGeom>
          <a:noFill/>
          <a:ln>
            <a:noFill/>
            <a:headEnd/>
            <a:tailEnd/>
          </a:ln>
          <a:effectLst/>
        </p:spPr>
        <p:style>
          <a:lnRef idx="1">
            <a:schemeClr val="dk1"/>
          </a:lnRef>
          <a:fillRef idx="3">
            <a:schemeClr val="dk1"/>
          </a:fillRef>
          <a:effectRef idx="2">
            <a:schemeClr val="dk1"/>
          </a:effectRef>
          <a:fontRef idx="minor">
            <a:schemeClr val="lt1"/>
          </a:fontRef>
        </p:style>
        <p:txBody>
          <a:bodyPr vert="horz" wrap="square" lIns="0" tIns="0" rIns="0" bIns="0" numCol="1" anchor="ctr" anchorCtr="0" compatLnSpc="1">
            <a:prstTxWarp prst="textNoShape">
              <a:avLst/>
            </a:prstTxWarp>
          </a:bodyPr>
          <a:lstStyle/>
          <a:p>
            <a:pPr algn="ctr"/>
            <a:r>
              <a:rPr lang="en-US" b="1" dirty="0">
                <a:solidFill>
                  <a:schemeClr val="tx1"/>
                </a:solidFill>
              </a:rPr>
              <a:t>Risk factor</a:t>
            </a:r>
          </a:p>
          <a:p>
            <a:pPr algn="ctr"/>
            <a:r>
              <a:rPr lang="en-US" b="1" dirty="0">
                <a:solidFill>
                  <a:schemeClr val="tx1"/>
                </a:solidFill>
              </a:rPr>
              <a:t>Lifestyle: Nutrition</a:t>
            </a:r>
          </a:p>
        </p:txBody>
      </p:sp>
      <p:sp>
        <p:nvSpPr>
          <p:cNvPr id="45" name="Rectangle 44"/>
          <p:cNvSpPr/>
          <p:nvPr/>
        </p:nvSpPr>
        <p:spPr>
          <a:xfrm>
            <a:off x="4580022" y="4281206"/>
            <a:ext cx="2083100" cy="731520"/>
          </a:xfrm>
          <a:prstGeom prst="rect">
            <a:avLst/>
          </a:prstGeom>
          <a:noFill/>
          <a:ln>
            <a:noFill/>
            <a:headEnd/>
            <a:tailEnd/>
          </a:ln>
          <a:effectLst/>
        </p:spPr>
        <p:style>
          <a:lnRef idx="1">
            <a:schemeClr val="dk1"/>
          </a:lnRef>
          <a:fillRef idx="3">
            <a:schemeClr val="dk1"/>
          </a:fillRef>
          <a:effectRef idx="2">
            <a:schemeClr val="dk1"/>
          </a:effectRef>
          <a:fontRef idx="minor">
            <a:schemeClr val="lt1"/>
          </a:fontRef>
        </p:style>
        <p:txBody>
          <a:bodyPr vert="horz" wrap="square" lIns="0" tIns="0" rIns="0" bIns="0" numCol="1" anchor="ctr" anchorCtr="0" compatLnSpc="1">
            <a:prstTxWarp prst="textNoShape">
              <a:avLst/>
            </a:prstTxWarp>
          </a:bodyPr>
          <a:lstStyle/>
          <a:p>
            <a:pPr algn="ctr"/>
            <a:r>
              <a:rPr lang="en-US" sz="1400" b="1" dirty="0">
                <a:solidFill>
                  <a:schemeClr val="tx1"/>
                </a:solidFill>
              </a:rPr>
              <a:t>Progressiveness - survival</a:t>
            </a:r>
          </a:p>
          <a:p>
            <a:pPr algn="ctr"/>
            <a:r>
              <a:rPr lang="en-US" sz="1400" b="1" dirty="0">
                <a:solidFill>
                  <a:schemeClr val="tx1"/>
                </a:solidFill>
              </a:rPr>
              <a:t>Metastatic</a:t>
            </a:r>
          </a:p>
          <a:p>
            <a:pPr algn="ctr"/>
            <a:r>
              <a:rPr lang="en-US" sz="1400" b="1" dirty="0">
                <a:solidFill>
                  <a:schemeClr val="tx1"/>
                </a:solidFill>
              </a:rPr>
              <a:t>Diagnostic-Therapy</a:t>
            </a:r>
          </a:p>
        </p:txBody>
      </p:sp>
      <p:sp>
        <p:nvSpPr>
          <p:cNvPr id="46" name="Rectangle 45"/>
          <p:cNvSpPr/>
          <p:nvPr/>
        </p:nvSpPr>
        <p:spPr>
          <a:xfrm>
            <a:off x="6940994" y="4281206"/>
            <a:ext cx="1981202" cy="731520"/>
          </a:xfrm>
          <a:prstGeom prst="rect">
            <a:avLst/>
          </a:prstGeom>
          <a:noFill/>
          <a:ln>
            <a:noFill/>
            <a:headEnd/>
            <a:tailEnd/>
          </a:ln>
          <a:effectLst/>
        </p:spPr>
        <p:style>
          <a:lnRef idx="1">
            <a:schemeClr val="dk1"/>
          </a:lnRef>
          <a:fillRef idx="3">
            <a:schemeClr val="dk1"/>
          </a:fillRef>
          <a:effectRef idx="2">
            <a:schemeClr val="dk1"/>
          </a:effectRef>
          <a:fontRef idx="minor">
            <a:schemeClr val="lt1"/>
          </a:fontRef>
        </p:style>
        <p:txBody>
          <a:bodyPr vert="horz" wrap="square" lIns="0" tIns="0" rIns="0" bIns="0" numCol="1" anchor="ctr" anchorCtr="0" compatLnSpc="1">
            <a:prstTxWarp prst="textNoShape">
              <a:avLst/>
            </a:prstTxWarp>
          </a:bodyPr>
          <a:lstStyle/>
          <a:p>
            <a:pPr algn="ctr"/>
            <a:r>
              <a:rPr lang="en-US" b="1" dirty="0">
                <a:solidFill>
                  <a:schemeClr val="tx1"/>
                </a:solidFill>
              </a:rPr>
              <a:t>Cell and tissue models</a:t>
            </a:r>
          </a:p>
        </p:txBody>
      </p:sp>
      <p:sp>
        <p:nvSpPr>
          <p:cNvPr id="47" name="Rectangle 46"/>
          <p:cNvSpPr/>
          <p:nvPr/>
        </p:nvSpPr>
        <p:spPr>
          <a:xfrm>
            <a:off x="2148270" y="5474344"/>
            <a:ext cx="1981202" cy="731520"/>
          </a:xfrm>
          <a:prstGeom prst="rect">
            <a:avLst/>
          </a:prstGeom>
          <a:solidFill>
            <a:schemeClr val="accent3">
              <a:lumMod val="40000"/>
              <a:lumOff val="60000"/>
            </a:schemeClr>
          </a:solidFill>
          <a:ln w="10" cap="flat">
            <a:solidFill>
              <a:schemeClr val="tx1"/>
            </a:solidFill>
            <a:prstDash val="solid"/>
            <a:miter lim="800000"/>
            <a:headEnd/>
            <a:tailEnd/>
          </a:ln>
          <a:effectLst>
            <a:outerShdw blurRad="50800" dist="38100" dir="5400000" sx="97000" sy="97000" algn="t"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n-US" sz="1600" b="1" dirty="0">
                <a:solidFill>
                  <a:schemeClr val="accent1">
                    <a:lumMod val="50000"/>
                  </a:schemeClr>
                </a:solidFill>
              </a:rPr>
              <a:t>Public health: Promotive - Preventive</a:t>
            </a:r>
          </a:p>
        </p:txBody>
      </p:sp>
      <p:sp>
        <p:nvSpPr>
          <p:cNvPr id="48" name="Rectangle 47"/>
          <p:cNvSpPr/>
          <p:nvPr/>
        </p:nvSpPr>
        <p:spPr>
          <a:xfrm>
            <a:off x="4374247" y="5439147"/>
            <a:ext cx="2206912" cy="731520"/>
          </a:xfrm>
          <a:prstGeom prst="rect">
            <a:avLst/>
          </a:prstGeom>
          <a:solidFill>
            <a:schemeClr val="accent3">
              <a:lumMod val="40000"/>
              <a:lumOff val="60000"/>
            </a:schemeClr>
          </a:solidFill>
          <a:ln w="10" cap="flat">
            <a:solidFill>
              <a:schemeClr val="tx1"/>
            </a:solidFill>
            <a:prstDash val="solid"/>
            <a:miter lim="800000"/>
            <a:headEnd/>
            <a:tailEnd/>
          </a:ln>
          <a:effectLst>
            <a:outerShdw blurRad="50800" dist="38100" dir="5400000" sx="97000" sy="97000" algn="t"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n-US" b="1" dirty="0">
                <a:solidFill>
                  <a:schemeClr val="accent1">
                    <a:lumMod val="50000"/>
                  </a:schemeClr>
                </a:solidFill>
              </a:rPr>
              <a:t>Clinical Epidemiology</a:t>
            </a:r>
          </a:p>
        </p:txBody>
      </p:sp>
      <p:sp>
        <p:nvSpPr>
          <p:cNvPr id="49" name="Rectangle 48"/>
          <p:cNvSpPr/>
          <p:nvPr/>
        </p:nvSpPr>
        <p:spPr>
          <a:xfrm>
            <a:off x="6757069" y="5439147"/>
            <a:ext cx="2183211" cy="731520"/>
          </a:xfrm>
          <a:prstGeom prst="rect">
            <a:avLst/>
          </a:prstGeom>
          <a:solidFill>
            <a:schemeClr val="accent3">
              <a:lumMod val="40000"/>
              <a:lumOff val="60000"/>
            </a:schemeClr>
          </a:solidFill>
          <a:ln w="10" cap="flat">
            <a:solidFill>
              <a:schemeClr val="tx1"/>
            </a:solidFill>
            <a:prstDash val="solid"/>
            <a:miter lim="800000"/>
            <a:headEnd/>
            <a:tailEnd/>
          </a:ln>
          <a:effectLst>
            <a:outerShdw blurRad="50800" dist="38100" dir="5400000" sx="97000" sy="97000" algn="t"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n-US" b="1" dirty="0">
                <a:solidFill>
                  <a:schemeClr val="accent1">
                    <a:lumMod val="50000"/>
                  </a:schemeClr>
                </a:solidFill>
              </a:rPr>
              <a:t>In vitro and in vivo</a:t>
            </a:r>
          </a:p>
        </p:txBody>
      </p:sp>
      <p:grpSp>
        <p:nvGrpSpPr>
          <p:cNvPr id="14" name="Group 13"/>
          <p:cNvGrpSpPr/>
          <p:nvPr/>
        </p:nvGrpSpPr>
        <p:grpSpPr>
          <a:xfrm>
            <a:off x="4437535" y="2366026"/>
            <a:ext cx="3112801" cy="490271"/>
            <a:chOff x="2589319" y="2024329"/>
            <a:chExt cx="2002520" cy="490271"/>
          </a:xfrm>
        </p:grpSpPr>
        <p:cxnSp>
          <p:nvCxnSpPr>
            <p:cNvPr id="51" name="Straight Connector 50"/>
            <p:cNvCxnSpPr/>
            <p:nvPr/>
          </p:nvCxnSpPr>
          <p:spPr>
            <a:xfrm>
              <a:off x="2664126" y="2514600"/>
              <a:ext cx="183167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589319" y="2024329"/>
              <a:ext cx="2002520" cy="307777"/>
            </a:xfrm>
            <a:prstGeom prst="rect">
              <a:avLst/>
            </a:prstGeom>
            <a:noFill/>
          </p:spPr>
          <p:txBody>
            <a:bodyPr wrap="square" rtlCol="0">
              <a:spAutoFit/>
            </a:bodyPr>
            <a:lstStyle/>
            <a:p>
              <a:r>
                <a:rPr lang="en-US" sz="1400" b="1" dirty="0">
                  <a:solidFill>
                    <a:schemeClr val="tx1">
                      <a:lumMod val="85000"/>
                      <a:lumOff val="15000"/>
                    </a:schemeClr>
                  </a:solidFill>
                  <a:latin typeface="Arial" pitchFamily="34" charset="0"/>
                  <a:cs typeface="Arial" pitchFamily="34" charset="0"/>
                </a:rPr>
                <a:t>Immune response, biomarker</a:t>
              </a:r>
            </a:p>
          </p:txBody>
        </p:sp>
      </p:grpSp>
      <p:grpSp>
        <p:nvGrpSpPr>
          <p:cNvPr id="37" name="Group 36"/>
          <p:cNvGrpSpPr/>
          <p:nvPr/>
        </p:nvGrpSpPr>
        <p:grpSpPr>
          <a:xfrm>
            <a:off x="2275391" y="2333603"/>
            <a:ext cx="2076209" cy="523220"/>
            <a:chOff x="428657" y="2024978"/>
            <a:chExt cx="2076209" cy="523220"/>
          </a:xfrm>
        </p:grpSpPr>
        <p:cxnSp>
          <p:nvCxnSpPr>
            <p:cNvPr id="77" name="Straight Connector 76"/>
            <p:cNvCxnSpPr/>
            <p:nvPr/>
          </p:nvCxnSpPr>
          <p:spPr>
            <a:xfrm>
              <a:off x="533400" y="2529802"/>
              <a:ext cx="1828800" cy="1839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28657" y="2024978"/>
              <a:ext cx="2076209" cy="307777"/>
            </a:xfrm>
            <a:prstGeom prst="rect">
              <a:avLst/>
            </a:prstGeom>
            <a:noFill/>
          </p:spPr>
          <p:txBody>
            <a:bodyPr wrap="none" rtlCol="0">
              <a:spAutoFit/>
            </a:bodyPr>
            <a:lstStyle/>
            <a:p>
              <a:r>
                <a:rPr lang="en-US" sz="1400" b="1" dirty="0">
                  <a:solidFill>
                    <a:schemeClr val="tx1">
                      <a:lumMod val="85000"/>
                      <a:lumOff val="15000"/>
                    </a:schemeClr>
                  </a:solidFill>
                  <a:latin typeface="Arial" pitchFamily="34" charset="0"/>
                  <a:cs typeface="Arial" pitchFamily="34" charset="0"/>
                </a:rPr>
                <a:t>Demography research</a:t>
              </a:r>
            </a:p>
          </p:txBody>
        </p:sp>
      </p:grpSp>
      <p:sp>
        <p:nvSpPr>
          <p:cNvPr id="3" name="TextBox 2"/>
          <p:cNvSpPr txBox="1"/>
          <p:nvPr/>
        </p:nvSpPr>
        <p:spPr>
          <a:xfrm rot="16200000">
            <a:off x="8381940" y="3474532"/>
            <a:ext cx="5724490" cy="646331"/>
          </a:xfrm>
          <a:prstGeom prst="rect">
            <a:avLst/>
          </a:prstGeom>
          <a:noFill/>
          <a:ln>
            <a:solidFill>
              <a:schemeClr val="tx1"/>
            </a:solidFill>
          </a:ln>
        </p:spPr>
        <p:txBody>
          <a:bodyPr wrap="square" rtlCol="0">
            <a:spAutoFit/>
          </a:bodyPr>
          <a:lstStyle/>
          <a:p>
            <a:pPr algn="ctr"/>
            <a:r>
              <a:rPr lang="en-US" b="1" dirty="0">
                <a:sym typeface="Wingdings"/>
              </a:rPr>
              <a:t>Targeted Therapy, Prognosis and Response Therapy, and </a:t>
            </a:r>
          </a:p>
          <a:p>
            <a:pPr algn="ctr"/>
            <a:r>
              <a:rPr lang="en-US" b="1" dirty="0">
                <a:sym typeface="Wingdings"/>
              </a:rPr>
              <a:t>Quality Life of Breast Cancer</a:t>
            </a:r>
          </a:p>
        </p:txBody>
      </p:sp>
      <p:grpSp>
        <p:nvGrpSpPr>
          <p:cNvPr id="38" name="Group 37"/>
          <p:cNvGrpSpPr/>
          <p:nvPr/>
        </p:nvGrpSpPr>
        <p:grpSpPr>
          <a:xfrm>
            <a:off x="7621483" y="2293786"/>
            <a:ext cx="2618024" cy="559266"/>
            <a:chOff x="5029200" y="2057400"/>
            <a:chExt cx="2618024" cy="559266"/>
          </a:xfrm>
        </p:grpSpPr>
        <p:cxnSp>
          <p:nvCxnSpPr>
            <p:cNvPr id="63" name="Straight Connector 62"/>
            <p:cNvCxnSpPr/>
            <p:nvPr/>
          </p:nvCxnSpPr>
          <p:spPr>
            <a:xfrm>
              <a:off x="5080220" y="2616666"/>
              <a:ext cx="183167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029200" y="2057400"/>
              <a:ext cx="2618024" cy="523220"/>
            </a:xfrm>
            <a:prstGeom prst="rect">
              <a:avLst/>
            </a:prstGeom>
            <a:noFill/>
          </p:spPr>
          <p:txBody>
            <a:bodyPr wrap="none" rtlCol="0">
              <a:spAutoFit/>
            </a:bodyPr>
            <a:lstStyle/>
            <a:p>
              <a:r>
                <a:rPr lang="en-US" sz="1400" b="1" dirty="0">
                  <a:solidFill>
                    <a:schemeClr val="tx1">
                      <a:lumMod val="85000"/>
                      <a:lumOff val="15000"/>
                    </a:schemeClr>
                  </a:solidFill>
                  <a:latin typeface="Arial" pitchFamily="34" charset="0"/>
                  <a:cs typeface="Arial" pitchFamily="34" charset="0"/>
                </a:rPr>
                <a:t>Familial vs sporadic</a:t>
              </a:r>
            </a:p>
            <a:p>
              <a:r>
                <a:rPr lang="en-US" sz="1400" b="1" dirty="0">
                  <a:solidFill>
                    <a:schemeClr val="tx1">
                      <a:lumMod val="85000"/>
                      <a:lumOff val="15000"/>
                    </a:schemeClr>
                  </a:solidFill>
                  <a:latin typeface="Arial" pitchFamily="34" charset="0"/>
                  <a:cs typeface="Arial" pitchFamily="34" charset="0"/>
                </a:rPr>
                <a:t>Metastatic vs non metastatic</a:t>
              </a:r>
            </a:p>
          </p:txBody>
        </p:sp>
      </p:grpSp>
      <p:pic>
        <p:nvPicPr>
          <p:cNvPr id="2" name="Picture 1">
            <a:extLst>
              <a:ext uri="{FF2B5EF4-FFF2-40B4-BE49-F238E27FC236}">
                <a16:creationId xmlns:a16="http://schemas.microsoft.com/office/drawing/2014/main" id="{7255B791-ED0A-F76E-54CB-13D431A07957}"/>
              </a:ext>
            </a:extLst>
          </p:cNvPr>
          <p:cNvPicPr>
            <a:picLocks noChangeAspect="1"/>
          </p:cNvPicPr>
          <p:nvPr/>
        </p:nvPicPr>
        <p:blipFill>
          <a:blip r:embed="rId3"/>
          <a:stretch>
            <a:fillRect/>
          </a:stretch>
        </p:blipFill>
        <p:spPr>
          <a:xfrm>
            <a:off x="2774482" y="134472"/>
            <a:ext cx="1098578" cy="1098578"/>
          </a:xfrm>
          <a:prstGeom prst="ellipse">
            <a:avLst/>
          </a:prstGeom>
          <a:ln>
            <a:noFill/>
          </a:ln>
          <a:effectLst>
            <a:softEdge rad="112500"/>
          </a:effectLst>
        </p:spPr>
      </p:pic>
      <p:pic>
        <p:nvPicPr>
          <p:cNvPr id="5" name="Picture 4">
            <a:extLst>
              <a:ext uri="{FF2B5EF4-FFF2-40B4-BE49-F238E27FC236}">
                <a16:creationId xmlns:a16="http://schemas.microsoft.com/office/drawing/2014/main" id="{92E445BF-67E0-712C-A5B0-BE8A561F4D4C}"/>
              </a:ext>
            </a:extLst>
          </p:cNvPr>
          <p:cNvPicPr>
            <a:picLocks noChangeAspect="1"/>
          </p:cNvPicPr>
          <p:nvPr/>
        </p:nvPicPr>
        <p:blipFill>
          <a:blip r:embed="rId4"/>
          <a:stretch>
            <a:fillRect/>
          </a:stretch>
        </p:blipFill>
        <p:spPr>
          <a:xfrm>
            <a:off x="5973494" y="142119"/>
            <a:ext cx="1039369" cy="1039369"/>
          </a:xfrm>
          <a:prstGeom prst="ellipse">
            <a:avLst/>
          </a:prstGeom>
          <a:ln>
            <a:noFill/>
          </a:ln>
          <a:effectLst>
            <a:softEdge rad="112500"/>
          </a:effectLst>
        </p:spPr>
      </p:pic>
      <p:pic>
        <p:nvPicPr>
          <p:cNvPr id="10" name="Picture 9" descr="A picture containing person, clothing, suit, person&#10;&#10;Description automatically generated">
            <a:extLst>
              <a:ext uri="{FF2B5EF4-FFF2-40B4-BE49-F238E27FC236}">
                <a16:creationId xmlns:a16="http://schemas.microsoft.com/office/drawing/2014/main" id="{73140937-DA28-1039-E33B-5B46B4C68202}"/>
              </a:ext>
            </a:extLst>
          </p:cNvPr>
          <p:cNvPicPr>
            <a:picLocks noChangeAspect="1"/>
          </p:cNvPicPr>
          <p:nvPr/>
        </p:nvPicPr>
        <p:blipFill>
          <a:blip r:embed="rId5"/>
          <a:stretch>
            <a:fillRect/>
          </a:stretch>
        </p:blipFill>
        <p:spPr>
          <a:xfrm>
            <a:off x="3966587" y="50925"/>
            <a:ext cx="760441" cy="1224358"/>
          </a:xfrm>
          <a:prstGeom prst="ellipse">
            <a:avLst/>
          </a:prstGeom>
          <a:ln>
            <a:noFill/>
          </a:ln>
          <a:effectLst>
            <a:softEdge rad="112500"/>
          </a:effectLst>
        </p:spPr>
      </p:pic>
      <p:pic>
        <p:nvPicPr>
          <p:cNvPr id="11" name="Picture 10">
            <a:extLst>
              <a:ext uri="{FF2B5EF4-FFF2-40B4-BE49-F238E27FC236}">
                <a16:creationId xmlns:a16="http://schemas.microsoft.com/office/drawing/2014/main" id="{78EA898E-8A21-8BF0-6DCF-1313D6FC5D47}"/>
              </a:ext>
            </a:extLst>
          </p:cNvPr>
          <p:cNvPicPr>
            <a:picLocks noChangeAspect="1"/>
          </p:cNvPicPr>
          <p:nvPr/>
        </p:nvPicPr>
        <p:blipFill>
          <a:blip r:embed="rId6"/>
          <a:stretch>
            <a:fillRect/>
          </a:stretch>
        </p:blipFill>
        <p:spPr>
          <a:xfrm>
            <a:off x="4908319" y="174718"/>
            <a:ext cx="974172" cy="974172"/>
          </a:xfrm>
          <a:prstGeom prst="ellipse">
            <a:avLst/>
          </a:prstGeom>
          <a:ln>
            <a:noFill/>
          </a:ln>
          <a:effectLst>
            <a:softEdge rad="112500"/>
          </a:effectLst>
        </p:spPr>
      </p:pic>
      <p:pic>
        <p:nvPicPr>
          <p:cNvPr id="12" name="Picture 11">
            <a:extLst>
              <a:ext uri="{FF2B5EF4-FFF2-40B4-BE49-F238E27FC236}">
                <a16:creationId xmlns:a16="http://schemas.microsoft.com/office/drawing/2014/main" id="{E6D59C60-DCAA-6AFA-BE03-7AD0E84222DE}"/>
              </a:ext>
            </a:extLst>
          </p:cNvPr>
          <p:cNvPicPr>
            <a:picLocks noChangeAspect="1"/>
          </p:cNvPicPr>
          <p:nvPr/>
        </p:nvPicPr>
        <p:blipFill>
          <a:blip r:embed="rId7"/>
          <a:stretch>
            <a:fillRect/>
          </a:stretch>
        </p:blipFill>
        <p:spPr>
          <a:xfrm>
            <a:off x="7012863" y="194560"/>
            <a:ext cx="976865" cy="994466"/>
          </a:xfrm>
          <a:prstGeom prst="ellipse">
            <a:avLst/>
          </a:prstGeom>
          <a:ln>
            <a:noFill/>
          </a:ln>
          <a:effectLst>
            <a:softEdge rad="112500"/>
          </a:effectLst>
        </p:spPr>
      </p:pic>
      <p:sp>
        <p:nvSpPr>
          <p:cNvPr id="13" name="TextBox 12">
            <a:extLst>
              <a:ext uri="{FF2B5EF4-FFF2-40B4-BE49-F238E27FC236}">
                <a16:creationId xmlns:a16="http://schemas.microsoft.com/office/drawing/2014/main" id="{FD8FD3A9-35CA-329F-69A0-FBCFDF51AEA6}"/>
              </a:ext>
            </a:extLst>
          </p:cNvPr>
          <p:cNvSpPr txBox="1"/>
          <p:nvPr/>
        </p:nvSpPr>
        <p:spPr>
          <a:xfrm>
            <a:off x="79046" y="5643539"/>
            <a:ext cx="2003754" cy="1200329"/>
          </a:xfrm>
          <a:prstGeom prst="rect">
            <a:avLst/>
          </a:prstGeom>
          <a:noFill/>
        </p:spPr>
        <p:txBody>
          <a:bodyPr wrap="none" rtlCol="0">
            <a:spAutoFit/>
          </a:bodyPr>
          <a:lstStyle/>
          <a:p>
            <a:r>
              <a:rPr lang="en-US" dirty="0"/>
              <a:t>Students:</a:t>
            </a:r>
          </a:p>
          <a:p>
            <a:pPr marL="285750" indent="-285750">
              <a:buFontTx/>
              <a:buChar char="-"/>
            </a:pPr>
            <a:r>
              <a:rPr lang="en-US" dirty="0"/>
              <a:t>M. </a:t>
            </a:r>
            <a:r>
              <a:rPr lang="en-US" dirty="0" err="1"/>
              <a:t>Alendra</a:t>
            </a:r>
            <a:r>
              <a:rPr lang="en-US" dirty="0"/>
              <a:t> </a:t>
            </a:r>
            <a:r>
              <a:rPr lang="en-US" dirty="0" err="1"/>
              <a:t>Rizqi</a:t>
            </a:r>
            <a:endParaRPr lang="en-US" dirty="0"/>
          </a:p>
          <a:p>
            <a:pPr marL="285750" indent="-285750">
              <a:buFontTx/>
              <a:buChar char="-"/>
            </a:pPr>
            <a:r>
              <a:rPr lang="en-US" dirty="0"/>
              <a:t>Maria maharani</a:t>
            </a:r>
          </a:p>
          <a:p>
            <a:pPr marL="285750" indent="-285750">
              <a:buFontTx/>
              <a:buChar char="-"/>
            </a:pPr>
            <a:r>
              <a:rPr lang="en-US" dirty="0" err="1"/>
              <a:t>Daffa</a:t>
            </a:r>
            <a:r>
              <a:rPr lang="en-US" dirty="0"/>
              <a:t> </a:t>
            </a:r>
            <a:r>
              <a:rPr lang="en-US" dirty="0" err="1"/>
              <a:t>Khairal</a:t>
            </a:r>
            <a:endParaRPr lang="en-US" dirty="0"/>
          </a:p>
        </p:txBody>
      </p:sp>
    </p:spTree>
    <p:extLst>
      <p:ext uri="{BB962C8B-B14F-4D97-AF65-F5344CB8AC3E}">
        <p14:creationId xmlns:p14="http://schemas.microsoft.com/office/powerpoint/2010/main" val="191229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200D-AE39-EB4C-9FAA-5CDA989F420B}"/>
              </a:ext>
            </a:extLst>
          </p:cNvPr>
          <p:cNvSpPr>
            <a:spLocks noGrp="1"/>
          </p:cNvSpPr>
          <p:nvPr>
            <p:ph type="title"/>
          </p:nvPr>
        </p:nvSpPr>
        <p:spPr>
          <a:xfrm>
            <a:off x="838200" y="365126"/>
            <a:ext cx="10515600" cy="912132"/>
          </a:xfrm>
        </p:spPr>
        <p:txBody>
          <a:bodyPr/>
          <a:lstStyle/>
          <a:p>
            <a:r>
              <a:rPr lang="en-US" b="1" dirty="0"/>
              <a:t>Fishbone </a:t>
            </a:r>
            <a:r>
              <a:rPr lang="en-US" b="1" dirty="0" err="1"/>
              <a:t>penelitian</a:t>
            </a:r>
            <a:endParaRPr lang="en-US" b="1" dirty="0"/>
          </a:p>
        </p:txBody>
      </p:sp>
      <p:sp>
        <p:nvSpPr>
          <p:cNvPr id="3" name="Content Placeholder 2">
            <a:extLst>
              <a:ext uri="{FF2B5EF4-FFF2-40B4-BE49-F238E27FC236}">
                <a16:creationId xmlns:a16="http://schemas.microsoft.com/office/drawing/2014/main" id="{7B88EC69-8F1A-144B-A159-FC0095088E0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7498F7F-A790-784D-BE07-843520F0D369}"/>
              </a:ext>
            </a:extLst>
          </p:cNvPr>
          <p:cNvPicPr>
            <a:picLocks noChangeAspect="1"/>
          </p:cNvPicPr>
          <p:nvPr/>
        </p:nvPicPr>
        <p:blipFill rotWithShape="1">
          <a:blip r:embed="rId2"/>
          <a:srcRect b="71"/>
          <a:stretch/>
        </p:blipFill>
        <p:spPr>
          <a:xfrm>
            <a:off x="366683" y="1277257"/>
            <a:ext cx="10928185" cy="5580743"/>
          </a:xfrm>
          <a:prstGeom prst="rect">
            <a:avLst/>
          </a:prstGeom>
        </p:spPr>
      </p:pic>
    </p:spTree>
    <p:extLst>
      <p:ext uri="{BB962C8B-B14F-4D97-AF65-F5344CB8AC3E}">
        <p14:creationId xmlns:p14="http://schemas.microsoft.com/office/powerpoint/2010/main" val="87663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Collaboration Opportunities</a:t>
            </a:r>
            <a:br>
              <a:rPr lang="en-US" dirty="0">
                <a:solidFill>
                  <a:schemeClr val="accent1"/>
                </a:solidFill>
              </a:rPr>
            </a:br>
            <a:r>
              <a:rPr lang="en-US" dirty="0">
                <a:solidFill>
                  <a:schemeClr val="accent1"/>
                </a:solidFill>
              </a:rPr>
              <a:t>Innovative Idea</a:t>
            </a:r>
          </a:p>
        </p:txBody>
      </p:sp>
      <p:sp>
        <p:nvSpPr>
          <p:cNvPr id="3" name="Content Placeholder 2"/>
          <p:cNvSpPr>
            <a:spLocks noGrp="1"/>
          </p:cNvSpPr>
          <p:nvPr>
            <p:ph idx="1"/>
          </p:nvPr>
        </p:nvSpPr>
        <p:spPr>
          <a:xfrm>
            <a:off x="735106" y="1825625"/>
            <a:ext cx="10721788" cy="4351338"/>
          </a:xfrm>
        </p:spPr>
        <p:txBody>
          <a:bodyPr/>
          <a:lstStyle/>
          <a:p>
            <a:pPr marL="0" indent="0">
              <a:buNone/>
            </a:pPr>
            <a:endParaRPr lang="en-US" dirty="0"/>
          </a:p>
          <a:p>
            <a:pPr marL="0" indent="0" algn="ctr">
              <a:buNone/>
            </a:pPr>
            <a:r>
              <a:rPr lang="en-US" sz="3200" b="1" dirty="0"/>
              <a:t>Basic Medical Science – Clinical – Public Health – Health Allies</a:t>
            </a:r>
          </a:p>
          <a:p>
            <a:pPr marL="0" indent="0" algn="ctr">
              <a:buNone/>
            </a:pPr>
            <a:r>
              <a:rPr lang="en-US" dirty="0"/>
              <a:t> </a:t>
            </a:r>
          </a:p>
          <a:p>
            <a:pPr lvl="1"/>
            <a:r>
              <a:rPr lang="en-US" dirty="0"/>
              <a:t>Disease process </a:t>
            </a:r>
            <a:r>
              <a:rPr lang="en-US" dirty="0">
                <a:sym typeface="Wingdings" pitchFamily="2" charset="2"/>
              </a:rPr>
              <a:t> Biological markers</a:t>
            </a:r>
          </a:p>
          <a:p>
            <a:pPr lvl="1"/>
            <a:r>
              <a:rPr lang="en-US" dirty="0"/>
              <a:t>Predictor response of therapy </a:t>
            </a:r>
          </a:p>
          <a:p>
            <a:pPr lvl="1"/>
            <a:r>
              <a:rPr lang="en-US" dirty="0"/>
              <a:t>Predictor of disease </a:t>
            </a:r>
            <a:r>
              <a:rPr lang="en-US" dirty="0" err="1"/>
              <a:t>relaps</a:t>
            </a:r>
            <a:endParaRPr lang="en-US" dirty="0"/>
          </a:p>
          <a:p>
            <a:pPr lvl="1"/>
            <a:r>
              <a:rPr lang="en-US" dirty="0"/>
              <a:t>Data management </a:t>
            </a:r>
            <a:r>
              <a:rPr lang="en-US" dirty="0">
                <a:sym typeface="Wingdings" pitchFamily="2" charset="2"/>
              </a:rPr>
              <a:t></a:t>
            </a:r>
            <a:r>
              <a:rPr lang="en-US" dirty="0"/>
              <a:t> Cancer Registry V (SRIKANDI)</a:t>
            </a:r>
          </a:p>
          <a:p>
            <a:pPr lvl="1"/>
            <a:r>
              <a:rPr lang="en-US" dirty="0"/>
              <a:t>Biobank</a:t>
            </a:r>
          </a:p>
          <a:p>
            <a:pPr lvl="1"/>
            <a:r>
              <a:rPr lang="en-US" dirty="0"/>
              <a:t>Behavior Study</a:t>
            </a:r>
          </a:p>
          <a:p>
            <a:pPr lvl="1"/>
            <a:r>
              <a:rPr lang="en-US" dirty="0"/>
              <a:t>Community Awareness Improvement</a:t>
            </a:r>
          </a:p>
        </p:txBody>
      </p:sp>
    </p:spTree>
    <p:extLst>
      <p:ext uri="{BB962C8B-B14F-4D97-AF65-F5344CB8AC3E}">
        <p14:creationId xmlns:p14="http://schemas.microsoft.com/office/powerpoint/2010/main" val="60846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4FC85C-E2C2-BD65-134D-D6EDF1BA7853}"/>
              </a:ext>
            </a:extLst>
          </p:cNvPr>
          <p:cNvSpPr>
            <a:spLocks noGrp="1"/>
          </p:cNvSpPr>
          <p:nvPr>
            <p:ph type="title"/>
          </p:nvPr>
        </p:nvSpPr>
        <p:spPr/>
        <p:txBody>
          <a:bodyPr>
            <a:normAutofit fontScale="90000"/>
          </a:bodyPr>
          <a:lstStyle/>
          <a:p>
            <a:r>
              <a:rPr lang="en-US" b="1" dirty="0"/>
              <a:t>Elective Health Alliance Sciences Program (EHASP)</a:t>
            </a:r>
            <a:endParaRPr lang="en-US" dirty="0"/>
          </a:p>
        </p:txBody>
      </p:sp>
      <p:sp>
        <p:nvSpPr>
          <p:cNvPr id="6" name="Content Placeholder 5">
            <a:extLst>
              <a:ext uri="{FF2B5EF4-FFF2-40B4-BE49-F238E27FC236}">
                <a16:creationId xmlns:a16="http://schemas.microsoft.com/office/drawing/2014/main" id="{91DC10E2-F1DB-E200-E1B5-0ACD27B95D3C}"/>
              </a:ext>
            </a:extLst>
          </p:cNvPr>
          <p:cNvSpPr>
            <a:spLocks noGrp="1"/>
          </p:cNvSpPr>
          <p:nvPr>
            <p:ph idx="1"/>
          </p:nvPr>
        </p:nvSpPr>
        <p:spPr/>
        <p:txBody>
          <a:bodyPr>
            <a:normAutofit fontScale="92500"/>
          </a:bodyPr>
          <a:lstStyle/>
          <a:p>
            <a:r>
              <a:rPr lang="en-US" dirty="0" err="1"/>
              <a:t>semangat</a:t>
            </a:r>
            <a:r>
              <a:rPr lang="en-US" dirty="0"/>
              <a:t> Merdeka </a:t>
            </a:r>
            <a:r>
              <a:rPr lang="en-US" dirty="0" err="1"/>
              <a:t>Belajar</a:t>
            </a:r>
            <a:r>
              <a:rPr lang="en-US" dirty="0"/>
              <a:t> </a:t>
            </a:r>
            <a:r>
              <a:rPr lang="en-US" dirty="0" err="1"/>
              <a:t>Kampus</a:t>
            </a:r>
            <a:r>
              <a:rPr lang="en-US" dirty="0"/>
              <a:t> Merdeka</a:t>
            </a:r>
            <a:r>
              <a:rPr lang="en-ID" dirty="0"/>
              <a:t>: </a:t>
            </a:r>
            <a:r>
              <a:rPr lang="en-US" dirty="0" err="1"/>
              <a:t>mahasiswa</a:t>
            </a:r>
            <a:r>
              <a:rPr lang="en-US" dirty="0"/>
              <a:t> </a:t>
            </a:r>
            <a:r>
              <a:rPr lang="en-US" dirty="0" err="1"/>
              <a:t>memilih</a:t>
            </a:r>
            <a:r>
              <a:rPr lang="en-US" dirty="0"/>
              <a:t> </a:t>
            </a:r>
            <a:r>
              <a:rPr lang="en-US" dirty="0" err="1"/>
              <a:t>wahana</a:t>
            </a:r>
            <a:r>
              <a:rPr lang="en-US" dirty="0"/>
              <a:t> </a:t>
            </a:r>
            <a:r>
              <a:rPr lang="en-US" dirty="0" err="1"/>
              <a:t>pembelajaran</a:t>
            </a:r>
            <a:r>
              <a:rPr lang="en-US" dirty="0"/>
              <a:t> </a:t>
            </a:r>
            <a:r>
              <a:rPr lang="en-US" dirty="0" err="1"/>
              <a:t>berupa</a:t>
            </a:r>
            <a:r>
              <a:rPr lang="en-US" dirty="0"/>
              <a:t> </a:t>
            </a:r>
            <a:r>
              <a:rPr lang="en-US" dirty="0" err="1"/>
              <a:t>suatu</a:t>
            </a:r>
            <a:r>
              <a:rPr lang="en-US" dirty="0"/>
              <a:t> </a:t>
            </a:r>
            <a:r>
              <a:rPr lang="en-US" b="1" dirty="0"/>
              <a:t>program </a:t>
            </a:r>
            <a:r>
              <a:rPr lang="en-US" b="1" dirty="0" err="1"/>
              <a:t>riset</a:t>
            </a:r>
            <a:r>
              <a:rPr lang="en-US" b="1" dirty="0"/>
              <a:t> dan PPM  yang </a:t>
            </a:r>
            <a:r>
              <a:rPr lang="en-US" b="1" dirty="0" err="1"/>
              <a:t>dimiliki</a:t>
            </a:r>
            <a:r>
              <a:rPr lang="en-US" b="1" dirty="0"/>
              <a:t> oleh </a:t>
            </a:r>
            <a:r>
              <a:rPr lang="en-US" b="1" dirty="0" err="1"/>
              <a:t>staf</a:t>
            </a:r>
            <a:endParaRPr lang="en-US" b="1" dirty="0"/>
          </a:p>
          <a:p>
            <a:r>
              <a:rPr lang="en-US" dirty="0" err="1"/>
              <a:t>menguatkan</a:t>
            </a:r>
            <a:r>
              <a:rPr lang="en-US" dirty="0"/>
              <a:t> </a:t>
            </a:r>
            <a:r>
              <a:rPr lang="en-US" dirty="0" err="1"/>
              <a:t>metode</a:t>
            </a:r>
            <a:r>
              <a:rPr lang="en-US" dirty="0"/>
              <a:t> </a:t>
            </a:r>
            <a:r>
              <a:rPr lang="en-US" b="1" dirty="0" err="1"/>
              <a:t>pembelajaran</a:t>
            </a:r>
            <a:r>
              <a:rPr lang="en-US" b="1" dirty="0"/>
              <a:t> </a:t>
            </a:r>
            <a:r>
              <a:rPr lang="en-US" b="1" dirty="0" err="1"/>
              <a:t>kolaboratif</a:t>
            </a:r>
            <a:endParaRPr lang="en-US" b="1" dirty="0"/>
          </a:p>
          <a:p>
            <a:r>
              <a:rPr lang="en-US" dirty="0" err="1"/>
              <a:t>mahasiswa</a:t>
            </a:r>
            <a:r>
              <a:rPr lang="en-US" dirty="0"/>
              <a:t> </a:t>
            </a:r>
            <a:r>
              <a:rPr lang="en-US" dirty="0" err="1"/>
              <a:t>memiliki</a:t>
            </a:r>
            <a:r>
              <a:rPr lang="en-US" dirty="0"/>
              <a:t> </a:t>
            </a:r>
            <a:r>
              <a:rPr lang="en-US" b="1" dirty="0" err="1"/>
              <a:t>kompetensi</a:t>
            </a:r>
            <a:r>
              <a:rPr lang="en-US" b="1" dirty="0"/>
              <a:t> </a:t>
            </a:r>
            <a:r>
              <a:rPr lang="en-US" b="1" dirty="0" err="1"/>
              <a:t>tambahan</a:t>
            </a:r>
            <a:r>
              <a:rPr lang="en-US" b="1" dirty="0"/>
              <a:t> di </a:t>
            </a:r>
            <a:r>
              <a:rPr lang="en-US" b="1" dirty="0" err="1"/>
              <a:t>luar</a:t>
            </a:r>
            <a:r>
              <a:rPr lang="en-US" b="1" dirty="0"/>
              <a:t> </a:t>
            </a:r>
            <a:r>
              <a:rPr lang="en-US" b="1" dirty="0" err="1"/>
              <a:t>kompetensi</a:t>
            </a:r>
            <a:r>
              <a:rPr lang="en-US" b="1" dirty="0"/>
              <a:t> inti </a:t>
            </a:r>
            <a:r>
              <a:rPr lang="en-US" dirty="0"/>
              <a:t>yang </a:t>
            </a:r>
            <a:r>
              <a:rPr lang="en-US" dirty="0" err="1"/>
              <a:t>dibutuhkan</a:t>
            </a:r>
            <a:r>
              <a:rPr lang="en-US" dirty="0"/>
              <a:t> </a:t>
            </a:r>
            <a:r>
              <a:rPr lang="en-US" dirty="0" err="1"/>
              <a:t>dalam</a:t>
            </a:r>
            <a:r>
              <a:rPr lang="en-US" dirty="0"/>
              <a:t> </a:t>
            </a:r>
            <a:r>
              <a:rPr lang="en-US" dirty="0" err="1"/>
              <a:t>pelayanan</a:t>
            </a:r>
            <a:r>
              <a:rPr lang="en-US" dirty="0"/>
              <a:t> </a:t>
            </a:r>
            <a:r>
              <a:rPr lang="en-US" dirty="0" err="1"/>
              <a:t>kesehatan</a:t>
            </a:r>
            <a:r>
              <a:rPr lang="en-US" dirty="0"/>
              <a:t> primer</a:t>
            </a:r>
          </a:p>
          <a:p>
            <a:r>
              <a:rPr lang="en-US" dirty="0" err="1"/>
              <a:t>meningkatkan</a:t>
            </a:r>
            <a:r>
              <a:rPr lang="en-US" dirty="0"/>
              <a:t> </a:t>
            </a:r>
            <a:r>
              <a:rPr lang="en-US" b="1" dirty="0" err="1"/>
              <a:t>kesempatan</a:t>
            </a:r>
            <a:r>
              <a:rPr lang="en-US" b="1" dirty="0"/>
              <a:t> </a:t>
            </a:r>
            <a:r>
              <a:rPr lang="en-US" b="1" dirty="0" err="1"/>
              <a:t>belajar</a:t>
            </a:r>
            <a:r>
              <a:rPr lang="en-US" b="1" dirty="0"/>
              <a:t> dan </a:t>
            </a:r>
            <a:r>
              <a:rPr lang="en-US" b="1" dirty="0" err="1"/>
              <a:t>paparan</a:t>
            </a:r>
            <a:r>
              <a:rPr lang="en-US" b="1" dirty="0"/>
              <a:t> </a:t>
            </a:r>
            <a:r>
              <a:rPr lang="en-US" b="1" dirty="0" err="1"/>
              <a:t>tentang</a:t>
            </a:r>
            <a:r>
              <a:rPr lang="en-US" b="1" dirty="0"/>
              <a:t> </a:t>
            </a:r>
            <a:r>
              <a:rPr lang="en-US" b="1" dirty="0" err="1"/>
              <a:t>bidang-bidang</a:t>
            </a:r>
            <a:r>
              <a:rPr lang="en-US" b="1" dirty="0"/>
              <a:t> </a:t>
            </a:r>
            <a:r>
              <a:rPr lang="en-US" b="1" dirty="0" err="1"/>
              <a:t>ilmu</a:t>
            </a:r>
            <a:r>
              <a:rPr lang="en-US" b="1" dirty="0"/>
              <a:t> yang </a:t>
            </a:r>
            <a:r>
              <a:rPr lang="en-US" b="1" dirty="0" err="1"/>
              <a:t>terkait</a:t>
            </a:r>
            <a:r>
              <a:rPr lang="en-US" b="1" dirty="0"/>
              <a:t> </a:t>
            </a:r>
            <a:r>
              <a:rPr lang="en-US" b="1" dirty="0" err="1"/>
              <a:t>dengan</a:t>
            </a:r>
            <a:r>
              <a:rPr lang="en-US" b="1" dirty="0"/>
              <a:t> </a:t>
            </a:r>
            <a:r>
              <a:rPr lang="en-US" b="1" dirty="0" err="1"/>
              <a:t>kedokteran</a:t>
            </a:r>
            <a:r>
              <a:rPr lang="en-US" b="1" dirty="0"/>
              <a:t> dan </a:t>
            </a:r>
            <a:r>
              <a:rPr lang="en-US" b="1" dirty="0" err="1"/>
              <a:t>kesehatan</a:t>
            </a:r>
            <a:r>
              <a:rPr lang="en-US" b="1" dirty="0"/>
              <a:t> </a:t>
            </a:r>
            <a:r>
              <a:rPr lang="en-US" dirty="0"/>
              <a:t>yang </a:t>
            </a:r>
            <a:r>
              <a:rPr lang="en-US" dirty="0" err="1"/>
              <a:t>sejalan</a:t>
            </a:r>
            <a:r>
              <a:rPr lang="en-US" dirty="0"/>
              <a:t> </a:t>
            </a:r>
            <a:r>
              <a:rPr lang="en-US" dirty="0" err="1"/>
              <a:t>dengan</a:t>
            </a:r>
            <a:r>
              <a:rPr lang="en-US" dirty="0"/>
              <a:t> </a:t>
            </a:r>
            <a:r>
              <a:rPr lang="en-US" b="1" dirty="0" err="1"/>
              <a:t>minat</a:t>
            </a:r>
            <a:r>
              <a:rPr lang="en-US" b="1" dirty="0"/>
              <a:t> </a:t>
            </a:r>
            <a:r>
              <a:rPr lang="en-US" b="1" dirty="0" err="1"/>
              <a:t>dari</a:t>
            </a:r>
            <a:r>
              <a:rPr lang="en-US" b="1" dirty="0"/>
              <a:t> masing-masing </a:t>
            </a:r>
            <a:r>
              <a:rPr lang="en-US" b="1" dirty="0" err="1"/>
              <a:t>mahasiswa</a:t>
            </a:r>
            <a:r>
              <a:rPr lang="en-US" dirty="0"/>
              <a:t>.</a:t>
            </a:r>
            <a:r>
              <a:rPr lang="en-ID" dirty="0"/>
              <a:t> </a:t>
            </a:r>
            <a:endParaRPr lang="en-US" dirty="0"/>
          </a:p>
        </p:txBody>
      </p:sp>
    </p:spTree>
    <p:extLst>
      <p:ext uri="{BB962C8B-B14F-4D97-AF65-F5344CB8AC3E}">
        <p14:creationId xmlns:p14="http://schemas.microsoft.com/office/powerpoint/2010/main" val="428120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85838D-7C2A-EC4C-B916-79219B70D57B}"/>
              </a:ext>
            </a:extLst>
          </p:cNvPr>
          <p:cNvPicPr>
            <a:picLocks noChangeAspect="1"/>
          </p:cNvPicPr>
          <p:nvPr/>
        </p:nvPicPr>
        <p:blipFill rotWithShape="1">
          <a:blip r:embed="rId2"/>
          <a:srcRect r="-1" b="21"/>
          <a:stretch/>
        </p:blipFill>
        <p:spPr>
          <a:xfrm>
            <a:off x="321733" y="321733"/>
            <a:ext cx="11548534" cy="6214534"/>
          </a:xfrm>
          <a:prstGeom prst="rect">
            <a:avLst/>
          </a:prstGeom>
        </p:spPr>
      </p:pic>
    </p:spTree>
    <p:extLst>
      <p:ext uri="{BB962C8B-B14F-4D97-AF65-F5344CB8AC3E}">
        <p14:creationId xmlns:p14="http://schemas.microsoft.com/office/powerpoint/2010/main" val="310019295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BB59-3843-C376-3EC4-30996914BACE}"/>
              </a:ext>
            </a:extLst>
          </p:cNvPr>
          <p:cNvSpPr>
            <a:spLocks noGrp="1"/>
          </p:cNvSpPr>
          <p:nvPr>
            <p:ph type="title"/>
          </p:nvPr>
        </p:nvSpPr>
        <p:spPr/>
        <p:txBody>
          <a:bodyPr/>
          <a:lstStyle/>
          <a:p>
            <a:r>
              <a:rPr lang="en-US" dirty="0" err="1"/>
              <a:t>Tujuan</a:t>
            </a:r>
            <a:r>
              <a:rPr lang="en-US" dirty="0"/>
              <a:t> / Learning Outcome EHASP</a:t>
            </a:r>
          </a:p>
        </p:txBody>
      </p:sp>
      <p:sp>
        <p:nvSpPr>
          <p:cNvPr id="3" name="Content Placeholder 2">
            <a:extLst>
              <a:ext uri="{FF2B5EF4-FFF2-40B4-BE49-F238E27FC236}">
                <a16:creationId xmlns:a16="http://schemas.microsoft.com/office/drawing/2014/main" id="{606829A2-482D-64F0-97A4-1E5727986704}"/>
              </a:ext>
            </a:extLst>
          </p:cNvPr>
          <p:cNvSpPr>
            <a:spLocks noGrp="1"/>
          </p:cNvSpPr>
          <p:nvPr>
            <p:ph idx="1"/>
          </p:nvPr>
        </p:nvSpPr>
        <p:spPr>
          <a:xfrm>
            <a:off x="609600" y="1417638"/>
            <a:ext cx="10972800" cy="5141167"/>
          </a:xfrm>
        </p:spPr>
        <p:txBody>
          <a:bodyPr>
            <a:normAutofit fontScale="77500" lnSpcReduction="20000"/>
          </a:bodyPr>
          <a:lstStyle/>
          <a:p>
            <a:pPr lvl="0"/>
            <a:r>
              <a:rPr lang="en-US" dirty="0" err="1"/>
              <a:t>Memiliki</a:t>
            </a:r>
            <a:r>
              <a:rPr lang="en-US" dirty="0"/>
              <a:t> </a:t>
            </a:r>
            <a:r>
              <a:rPr lang="en-US" b="1" dirty="0" err="1"/>
              <a:t>pengalaman</a:t>
            </a:r>
            <a:r>
              <a:rPr lang="en-US" b="1" dirty="0"/>
              <a:t> dan </a:t>
            </a:r>
            <a:r>
              <a:rPr lang="en-US" b="1" dirty="0" err="1"/>
              <a:t>wawasan</a:t>
            </a:r>
            <a:r>
              <a:rPr lang="en-US" b="1" dirty="0"/>
              <a:t> yang </a:t>
            </a:r>
            <a:r>
              <a:rPr lang="en-US" b="1" dirty="0" err="1"/>
              <a:t>lebih</a:t>
            </a:r>
            <a:r>
              <a:rPr lang="en-US" b="1" dirty="0"/>
              <a:t> </a:t>
            </a:r>
            <a:r>
              <a:rPr lang="en-US" dirty="0" err="1"/>
              <a:t>serta</a:t>
            </a:r>
            <a:r>
              <a:rPr lang="en-US" dirty="0"/>
              <a:t> </a:t>
            </a:r>
            <a:r>
              <a:rPr lang="en-US" dirty="0" err="1"/>
              <a:t>gambaran</a:t>
            </a:r>
            <a:r>
              <a:rPr lang="en-US" dirty="0"/>
              <a:t> yang </a:t>
            </a:r>
            <a:r>
              <a:rPr lang="en-US" dirty="0" err="1"/>
              <a:t>lebih</a:t>
            </a:r>
            <a:r>
              <a:rPr lang="en-US" dirty="0"/>
              <a:t> </a:t>
            </a:r>
            <a:r>
              <a:rPr lang="en-US" dirty="0" err="1"/>
              <a:t>jelas</a:t>
            </a:r>
            <a:r>
              <a:rPr lang="en-US" dirty="0"/>
              <a:t> </a:t>
            </a:r>
            <a:r>
              <a:rPr lang="en-US" dirty="0" err="1"/>
              <a:t>tentang</a:t>
            </a:r>
            <a:r>
              <a:rPr lang="en-US" dirty="0"/>
              <a:t> </a:t>
            </a:r>
            <a:r>
              <a:rPr lang="en-US" dirty="0" err="1"/>
              <a:t>jenjang</a:t>
            </a:r>
            <a:r>
              <a:rPr lang="en-US" dirty="0"/>
              <a:t> </a:t>
            </a:r>
            <a:r>
              <a:rPr lang="en-US" dirty="0" err="1"/>
              <a:t>karir</a:t>
            </a:r>
            <a:r>
              <a:rPr lang="en-US" dirty="0"/>
              <a:t> yang </a:t>
            </a:r>
            <a:r>
              <a:rPr lang="en-US" dirty="0" err="1"/>
              <a:t>tersedia</a:t>
            </a:r>
            <a:r>
              <a:rPr lang="en-US" dirty="0"/>
              <a:t> </a:t>
            </a:r>
            <a:r>
              <a:rPr lang="en-US" dirty="0" err="1"/>
              <a:t>bagi</a:t>
            </a:r>
            <a:r>
              <a:rPr lang="en-US" dirty="0"/>
              <a:t> </a:t>
            </a:r>
            <a:r>
              <a:rPr lang="en-US" dirty="0" err="1"/>
              <a:t>profesi</a:t>
            </a:r>
            <a:r>
              <a:rPr lang="en-US" dirty="0"/>
              <a:t> </a:t>
            </a:r>
            <a:r>
              <a:rPr lang="en-US" dirty="0" err="1"/>
              <a:t>dokter</a:t>
            </a:r>
            <a:endParaRPr lang="en-ID" dirty="0"/>
          </a:p>
          <a:p>
            <a:pPr lvl="0"/>
            <a:r>
              <a:rPr lang="en-US" dirty="0" err="1"/>
              <a:t>Melakukan</a:t>
            </a:r>
            <a:r>
              <a:rPr lang="en-US" dirty="0"/>
              <a:t> </a:t>
            </a:r>
            <a:r>
              <a:rPr lang="en-US" dirty="0" err="1"/>
              <a:t>perencanaan</a:t>
            </a:r>
            <a:r>
              <a:rPr lang="en-US" dirty="0"/>
              <a:t> </a:t>
            </a:r>
            <a:r>
              <a:rPr lang="en-US" dirty="0" err="1"/>
              <a:t>terhadap</a:t>
            </a:r>
            <a:r>
              <a:rPr lang="en-US" dirty="0"/>
              <a:t> </a:t>
            </a:r>
            <a:r>
              <a:rPr lang="en-US" b="1" dirty="0" err="1"/>
              <a:t>pengembangan</a:t>
            </a:r>
            <a:r>
              <a:rPr lang="en-US" b="1" dirty="0"/>
              <a:t> </a:t>
            </a:r>
            <a:r>
              <a:rPr lang="en-US" b="1" dirty="0" err="1"/>
              <a:t>karir</a:t>
            </a:r>
            <a:r>
              <a:rPr lang="en-US" b="1" dirty="0"/>
              <a:t> di masa </a:t>
            </a:r>
            <a:r>
              <a:rPr lang="en-US" b="1" dirty="0" err="1"/>
              <a:t>mendatang</a:t>
            </a:r>
            <a:r>
              <a:rPr lang="en-US" b="1" dirty="0"/>
              <a:t> di dunia </a:t>
            </a:r>
            <a:r>
              <a:rPr lang="en-US" b="1" dirty="0" err="1"/>
              <a:t>profesi</a:t>
            </a:r>
            <a:r>
              <a:rPr lang="en-US" b="1" dirty="0"/>
              <a:t> </a:t>
            </a:r>
            <a:r>
              <a:rPr lang="en-US" b="1" dirty="0" err="1"/>
              <a:t>kesehatan</a:t>
            </a:r>
            <a:endParaRPr lang="en-ID" b="1" dirty="0"/>
          </a:p>
          <a:p>
            <a:pPr lvl="0"/>
            <a:r>
              <a:rPr lang="en-US" dirty="0" err="1"/>
              <a:t>Melakukan</a:t>
            </a:r>
            <a:r>
              <a:rPr lang="en-US" dirty="0"/>
              <a:t> </a:t>
            </a:r>
            <a:r>
              <a:rPr lang="en-US" b="1" dirty="0" err="1"/>
              <a:t>refleksi</a:t>
            </a:r>
            <a:r>
              <a:rPr lang="en-US" b="1" dirty="0"/>
              <a:t> </a:t>
            </a:r>
            <a:r>
              <a:rPr lang="en-US" b="1" dirty="0" err="1"/>
              <a:t>terhadap</a:t>
            </a:r>
            <a:r>
              <a:rPr lang="en-US" b="1" dirty="0"/>
              <a:t> </a:t>
            </a:r>
            <a:r>
              <a:rPr lang="en-US" b="1" dirty="0" err="1"/>
              <a:t>pengalaman</a:t>
            </a:r>
            <a:r>
              <a:rPr lang="en-US" b="1" dirty="0"/>
              <a:t> </a:t>
            </a:r>
            <a:r>
              <a:rPr lang="en-US" b="1" dirty="0" err="1"/>
              <a:t>belajar</a:t>
            </a:r>
            <a:r>
              <a:rPr lang="en-US" b="1" dirty="0"/>
              <a:t> </a:t>
            </a:r>
            <a:r>
              <a:rPr lang="en-US" dirty="0"/>
              <a:t>yang </a:t>
            </a:r>
            <a:r>
              <a:rPr lang="en-US" dirty="0" err="1"/>
              <a:t>didapatkan</a:t>
            </a:r>
            <a:r>
              <a:rPr lang="en-US" dirty="0"/>
              <a:t> </a:t>
            </a:r>
            <a:r>
              <a:rPr lang="en-US" dirty="0" err="1"/>
              <a:t>sebagai</a:t>
            </a:r>
            <a:r>
              <a:rPr lang="en-US" dirty="0"/>
              <a:t> </a:t>
            </a:r>
            <a:r>
              <a:rPr lang="en-US" dirty="0" err="1"/>
              <a:t>bagian</a:t>
            </a:r>
            <a:r>
              <a:rPr lang="en-US" dirty="0"/>
              <a:t> </a:t>
            </a:r>
            <a:r>
              <a:rPr lang="en-US" dirty="0" err="1"/>
              <a:t>dari</a:t>
            </a:r>
            <a:r>
              <a:rPr lang="en-US" dirty="0"/>
              <a:t> </a:t>
            </a:r>
            <a:r>
              <a:rPr lang="en-US" dirty="0" err="1"/>
              <a:t>profesionalisme</a:t>
            </a:r>
            <a:r>
              <a:rPr lang="en-US" dirty="0"/>
              <a:t> </a:t>
            </a:r>
            <a:r>
              <a:rPr lang="en-US" dirty="0" err="1"/>
              <a:t>calon</a:t>
            </a:r>
            <a:r>
              <a:rPr lang="en-US" dirty="0"/>
              <a:t> </a:t>
            </a:r>
            <a:r>
              <a:rPr lang="en-US" dirty="0" err="1"/>
              <a:t>dokter</a:t>
            </a:r>
            <a:endParaRPr lang="en-ID" dirty="0"/>
          </a:p>
          <a:p>
            <a:pPr lvl="0"/>
            <a:r>
              <a:rPr lang="en-US" dirty="0" err="1"/>
              <a:t>Melakukan</a:t>
            </a:r>
            <a:r>
              <a:rPr lang="en-US" dirty="0"/>
              <a:t> </a:t>
            </a:r>
            <a:r>
              <a:rPr lang="en-US" dirty="0" err="1"/>
              <a:t>penilaian</a:t>
            </a:r>
            <a:r>
              <a:rPr lang="en-US" dirty="0"/>
              <a:t> </a:t>
            </a:r>
            <a:r>
              <a:rPr lang="en-US" dirty="0" err="1"/>
              <a:t>terhadap</a:t>
            </a:r>
            <a:r>
              <a:rPr lang="en-US" dirty="0"/>
              <a:t> </a:t>
            </a:r>
            <a:r>
              <a:rPr lang="en-US" dirty="0" err="1"/>
              <a:t>diri</a:t>
            </a:r>
            <a:r>
              <a:rPr lang="en-US" dirty="0"/>
              <a:t> (</a:t>
            </a:r>
            <a:r>
              <a:rPr lang="en-US" b="1" dirty="0"/>
              <a:t>self-assessment</a:t>
            </a:r>
            <a:r>
              <a:rPr lang="en-US" dirty="0"/>
              <a:t>)</a:t>
            </a:r>
          </a:p>
          <a:p>
            <a:r>
              <a:rPr lang="en-US" dirty="0" err="1"/>
              <a:t>Memberikan</a:t>
            </a:r>
            <a:r>
              <a:rPr lang="en-US" dirty="0"/>
              <a:t> </a:t>
            </a:r>
            <a:r>
              <a:rPr lang="en-US" dirty="0" err="1"/>
              <a:t>wahana</a:t>
            </a:r>
            <a:r>
              <a:rPr lang="en-US" dirty="0"/>
              <a:t>  </a:t>
            </a:r>
            <a:r>
              <a:rPr lang="en-US" dirty="0" err="1"/>
              <a:t>kesempatan</a:t>
            </a:r>
            <a:r>
              <a:rPr lang="en-US" dirty="0"/>
              <a:t> </a:t>
            </a:r>
            <a:r>
              <a:rPr lang="en-US" dirty="0" err="1"/>
              <a:t>kepada</a:t>
            </a:r>
            <a:r>
              <a:rPr lang="en-US" dirty="0"/>
              <a:t> </a:t>
            </a:r>
            <a:r>
              <a:rPr lang="en-US" b="1" dirty="0" err="1"/>
              <a:t>mahasiswa</a:t>
            </a:r>
            <a:r>
              <a:rPr lang="en-US" b="1" dirty="0"/>
              <a:t> </a:t>
            </a:r>
            <a:r>
              <a:rPr lang="en-US" b="1" dirty="0" err="1"/>
              <a:t>mendalami</a:t>
            </a:r>
            <a:r>
              <a:rPr lang="en-US" b="1" dirty="0"/>
              <a:t> </a:t>
            </a:r>
            <a:r>
              <a:rPr lang="en-US" b="1" dirty="0" err="1"/>
              <a:t>minat</a:t>
            </a:r>
            <a:r>
              <a:rPr lang="en-US" b="1" dirty="0"/>
              <a:t> </a:t>
            </a:r>
            <a:r>
              <a:rPr lang="en-US" b="1" dirty="0" err="1"/>
              <a:t>khusus</a:t>
            </a:r>
            <a:r>
              <a:rPr lang="en-US" b="1" dirty="0"/>
              <a:t> </a:t>
            </a:r>
            <a:r>
              <a:rPr lang="en-US" dirty="0"/>
              <a:t>yang </a:t>
            </a:r>
            <a:r>
              <a:rPr lang="en-US" dirty="0" err="1"/>
              <a:t>terdapat</a:t>
            </a:r>
            <a:r>
              <a:rPr lang="en-US" dirty="0"/>
              <a:t> pada </a:t>
            </a:r>
            <a:r>
              <a:rPr lang="en-US" dirty="0" err="1"/>
              <a:t>lapangan</a:t>
            </a:r>
            <a:r>
              <a:rPr lang="en-US" dirty="0"/>
              <a:t> </a:t>
            </a:r>
            <a:r>
              <a:rPr lang="en-US" dirty="0" err="1"/>
              <a:t>kerja</a:t>
            </a:r>
            <a:r>
              <a:rPr lang="en-US" dirty="0"/>
              <a:t> </a:t>
            </a:r>
            <a:r>
              <a:rPr lang="en-US" dirty="0" err="1"/>
              <a:t>terkait</a:t>
            </a:r>
            <a:r>
              <a:rPr lang="en-US" dirty="0"/>
              <a:t> dunia </a:t>
            </a:r>
            <a:r>
              <a:rPr lang="en-US" dirty="0" err="1"/>
              <a:t>kesehatan</a:t>
            </a:r>
            <a:r>
              <a:rPr lang="en-US" dirty="0"/>
              <a:t>.</a:t>
            </a:r>
            <a:endParaRPr lang="en-ID" dirty="0"/>
          </a:p>
          <a:p>
            <a:r>
              <a:rPr lang="en-US" dirty="0" err="1"/>
              <a:t>Memberikan</a:t>
            </a:r>
            <a:r>
              <a:rPr lang="en-US" dirty="0"/>
              <a:t> </a:t>
            </a:r>
            <a:r>
              <a:rPr lang="en-US" dirty="0" err="1"/>
              <a:t>wahana</a:t>
            </a:r>
            <a:r>
              <a:rPr lang="en-US" dirty="0"/>
              <a:t> </a:t>
            </a:r>
            <a:r>
              <a:rPr lang="en-US" dirty="0" err="1"/>
              <a:t>komunikasi</a:t>
            </a:r>
            <a:r>
              <a:rPr lang="en-US" dirty="0"/>
              <a:t> dan </a:t>
            </a:r>
            <a:r>
              <a:rPr lang="en-US" b="1" dirty="0" err="1"/>
              <a:t>interaksi</a:t>
            </a:r>
            <a:r>
              <a:rPr lang="en-US" b="1" dirty="0"/>
              <a:t> </a:t>
            </a:r>
            <a:r>
              <a:rPr lang="en-US" b="1" dirty="0" err="1"/>
              <a:t>mahasiswa</a:t>
            </a:r>
            <a:r>
              <a:rPr lang="en-US" b="1" dirty="0"/>
              <a:t>, </a:t>
            </a:r>
            <a:r>
              <a:rPr lang="en-US" b="1" dirty="0" err="1"/>
              <a:t>staf</a:t>
            </a:r>
            <a:r>
              <a:rPr lang="en-US" b="1" dirty="0"/>
              <a:t> </a:t>
            </a:r>
            <a:r>
              <a:rPr lang="en-US" b="1" dirty="0" err="1"/>
              <a:t>pengajar</a:t>
            </a:r>
            <a:r>
              <a:rPr lang="en-US" b="1" dirty="0"/>
              <a:t> dan </a:t>
            </a:r>
            <a:r>
              <a:rPr lang="en-US" b="1" dirty="0" err="1"/>
              <a:t>masyarakat</a:t>
            </a:r>
            <a:r>
              <a:rPr lang="en-US" b="1" dirty="0"/>
              <a:t> (</a:t>
            </a:r>
            <a:r>
              <a:rPr lang="en-US" b="1" i="1" dirty="0"/>
              <a:t>stakeholder</a:t>
            </a:r>
            <a:r>
              <a:rPr lang="en-US" b="1" dirty="0"/>
              <a:t>) yang </a:t>
            </a:r>
            <a:r>
              <a:rPr lang="en-US" b="1" dirty="0" err="1"/>
              <a:t>otentik</a:t>
            </a:r>
            <a:r>
              <a:rPr lang="en-US" b="1" dirty="0"/>
              <a:t> </a:t>
            </a:r>
            <a:r>
              <a:rPr lang="en-US" dirty="0"/>
              <a:t>di </a:t>
            </a:r>
            <a:r>
              <a:rPr lang="en-US" dirty="0" err="1"/>
              <a:t>dalam</a:t>
            </a:r>
            <a:r>
              <a:rPr lang="en-US" dirty="0"/>
              <a:t> </a:t>
            </a:r>
            <a:r>
              <a:rPr lang="en-US" dirty="0" err="1"/>
              <a:t>atau</a:t>
            </a:r>
            <a:r>
              <a:rPr lang="en-US" dirty="0"/>
              <a:t> </a:t>
            </a:r>
            <a:r>
              <a:rPr lang="en-US" dirty="0" err="1"/>
              <a:t>luar</a:t>
            </a:r>
            <a:r>
              <a:rPr lang="en-US" dirty="0"/>
              <a:t> program </a:t>
            </a:r>
            <a:r>
              <a:rPr lang="en-US" dirty="0" err="1"/>
              <a:t>studi</a:t>
            </a:r>
            <a:r>
              <a:rPr lang="en-US" dirty="0"/>
              <a:t>.</a:t>
            </a:r>
          </a:p>
          <a:p>
            <a:pPr lvl="0"/>
            <a:r>
              <a:rPr lang="en-US" dirty="0" err="1"/>
              <a:t>Memberikan</a:t>
            </a:r>
            <a:r>
              <a:rPr lang="en-US" dirty="0"/>
              <a:t> </a:t>
            </a:r>
            <a:r>
              <a:rPr lang="en-US" dirty="0" err="1"/>
              <a:t>wahana</a:t>
            </a:r>
            <a:r>
              <a:rPr lang="en-US" dirty="0"/>
              <a:t> </a:t>
            </a:r>
            <a:r>
              <a:rPr lang="en-US" b="1" dirty="0" err="1"/>
              <a:t>perwujudan</a:t>
            </a:r>
            <a:r>
              <a:rPr lang="en-US" b="1" dirty="0"/>
              <a:t> Merdeka </a:t>
            </a:r>
            <a:r>
              <a:rPr lang="en-US" b="1" dirty="0" err="1"/>
              <a:t>Belajar</a:t>
            </a:r>
            <a:r>
              <a:rPr lang="en-US" b="1" dirty="0"/>
              <a:t> </a:t>
            </a:r>
            <a:r>
              <a:rPr lang="en-US" b="1" dirty="0" err="1"/>
              <a:t>Kampus</a:t>
            </a:r>
            <a:r>
              <a:rPr lang="en-US" b="1" dirty="0"/>
              <a:t> Merdeka</a:t>
            </a:r>
            <a:r>
              <a:rPr lang="en-US" dirty="0"/>
              <a:t>. </a:t>
            </a:r>
            <a:endParaRPr lang="en-ID" dirty="0"/>
          </a:p>
          <a:p>
            <a:pPr lvl="0"/>
            <a:r>
              <a:rPr lang="en-US" dirty="0" err="1"/>
              <a:t>Memperkuat</a:t>
            </a:r>
            <a:r>
              <a:rPr lang="en-US" dirty="0"/>
              <a:t> </a:t>
            </a:r>
            <a:r>
              <a:rPr lang="en-US" b="1" dirty="0" err="1"/>
              <a:t>implementasi</a:t>
            </a:r>
            <a:r>
              <a:rPr lang="en-US" b="1" dirty="0"/>
              <a:t> </a:t>
            </a:r>
            <a:r>
              <a:rPr lang="en-US" b="1" dirty="0" err="1"/>
              <a:t>kurikulum</a:t>
            </a:r>
            <a:r>
              <a:rPr lang="en-US" b="1" dirty="0"/>
              <a:t> </a:t>
            </a:r>
            <a:r>
              <a:rPr lang="en-US" b="1" dirty="0" err="1"/>
              <a:t>transformatif</a:t>
            </a:r>
            <a:r>
              <a:rPr lang="en-US" b="1" dirty="0"/>
              <a:t> </a:t>
            </a:r>
            <a:r>
              <a:rPr lang="en-US" dirty="0"/>
              <a:t>Program </a:t>
            </a:r>
            <a:r>
              <a:rPr lang="en-US" dirty="0" err="1"/>
              <a:t>Studi</a:t>
            </a:r>
            <a:r>
              <a:rPr lang="en-US" dirty="0"/>
              <a:t> </a:t>
            </a:r>
            <a:r>
              <a:rPr lang="en-US" dirty="0" err="1"/>
              <a:t>Kedokteran</a:t>
            </a:r>
            <a:r>
              <a:rPr lang="en-US" dirty="0"/>
              <a:t> (</a:t>
            </a:r>
            <a:r>
              <a:rPr lang="en-US" dirty="0" err="1"/>
              <a:t>S.Ked</a:t>
            </a:r>
            <a:r>
              <a:rPr lang="en-US" dirty="0"/>
              <a:t>) FK </a:t>
            </a:r>
            <a:r>
              <a:rPr lang="en-US" dirty="0" err="1"/>
              <a:t>Unpad</a:t>
            </a:r>
            <a:endParaRPr lang="en-ID" dirty="0"/>
          </a:p>
          <a:p>
            <a:endParaRPr lang="en-US" dirty="0"/>
          </a:p>
        </p:txBody>
      </p:sp>
    </p:spTree>
    <p:extLst>
      <p:ext uri="{BB962C8B-B14F-4D97-AF65-F5344CB8AC3E}">
        <p14:creationId xmlns:p14="http://schemas.microsoft.com/office/powerpoint/2010/main" val="721885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4A02-6877-946D-CF65-FE89AFA0BB12}"/>
              </a:ext>
            </a:extLst>
          </p:cNvPr>
          <p:cNvSpPr>
            <a:spLocks noGrp="1"/>
          </p:cNvSpPr>
          <p:nvPr>
            <p:ph type="title"/>
          </p:nvPr>
        </p:nvSpPr>
        <p:spPr/>
        <p:txBody>
          <a:bodyPr/>
          <a:lstStyle/>
          <a:p>
            <a:r>
              <a:rPr lang="en-US" dirty="0" err="1"/>
              <a:t>Wahana</a:t>
            </a:r>
            <a:endParaRPr lang="en-US" dirty="0"/>
          </a:p>
        </p:txBody>
      </p:sp>
      <p:sp>
        <p:nvSpPr>
          <p:cNvPr id="3" name="Content Placeholder 2">
            <a:extLst>
              <a:ext uri="{FF2B5EF4-FFF2-40B4-BE49-F238E27FC236}">
                <a16:creationId xmlns:a16="http://schemas.microsoft.com/office/drawing/2014/main" id="{07313119-42D4-B33A-DC70-E96743AE4F88}"/>
              </a:ext>
            </a:extLst>
          </p:cNvPr>
          <p:cNvSpPr>
            <a:spLocks noGrp="1"/>
          </p:cNvSpPr>
          <p:nvPr>
            <p:ph idx="1"/>
          </p:nvPr>
        </p:nvSpPr>
        <p:spPr/>
        <p:txBody>
          <a:bodyPr>
            <a:normAutofit fontScale="92500" lnSpcReduction="20000"/>
          </a:bodyPr>
          <a:lstStyle/>
          <a:p>
            <a:r>
              <a:rPr lang="en-US" dirty="0" err="1"/>
              <a:t>Kampus</a:t>
            </a:r>
            <a:r>
              <a:rPr lang="en-US" dirty="0"/>
              <a:t> FK </a:t>
            </a:r>
            <a:r>
              <a:rPr lang="en-US" dirty="0" err="1"/>
              <a:t>Unpad</a:t>
            </a:r>
            <a:r>
              <a:rPr lang="en-US" dirty="0"/>
              <a:t> di </a:t>
            </a:r>
            <a:r>
              <a:rPr lang="en-US" dirty="0" err="1"/>
              <a:t>Jatinangor</a:t>
            </a:r>
            <a:endParaRPr lang="en-US" dirty="0"/>
          </a:p>
          <a:p>
            <a:r>
              <a:rPr lang="en-US" dirty="0" err="1"/>
              <a:t>Laboratorium</a:t>
            </a:r>
            <a:r>
              <a:rPr lang="en-US" dirty="0"/>
              <a:t> </a:t>
            </a:r>
            <a:r>
              <a:rPr lang="en-US" dirty="0" err="1"/>
              <a:t>Biomedik</a:t>
            </a:r>
            <a:r>
              <a:rPr lang="en-US" dirty="0"/>
              <a:t> </a:t>
            </a:r>
            <a:r>
              <a:rPr lang="en-US" dirty="0" err="1"/>
              <a:t>Lanjut</a:t>
            </a:r>
            <a:r>
              <a:rPr lang="en-US" dirty="0"/>
              <a:t> di </a:t>
            </a:r>
            <a:r>
              <a:rPr lang="en-US" dirty="0" err="1"/>
              <a:t>Rumah</a:t>
            </a:r>
            <a:r>
              <a:rPr lang="en-US" dirty="0"/>
              <a:t> </a:t>
            </a:r>
            <a:r>
              <a:rPr lang="en-US" dirty="0" err="1"/>
              <a:t>Sakit</a:t>
            </a:r>
            <a:r>
              <a:rPr lang="en-US" dirty="0"/>
              <a:t> Pendidikan </a:t>
            </a:r>
            <a:r>
              <a:rPr lang="en-US" dirty="0" err="1"/>
              <a:t>Unpad</a:t>
            </a:r>
            <a:r>
              <a:rPr lang="en-US" dirty="0"/>
              <a:t> (Gedung </a:t>
            </a:r>
            <a:r>
              <a:rPr lang="en-US" dirty="0" err="1"/>
              <a:t>Pamitran</a:t>
            </a:r>
            <a:r>
              <a:rPr lang="en-US" dirty="0"/>
              <a:t>), </a:t>
            </a:r>
            <a:r>
              <a:rPr lang="en-US" dirty="0" err="1"/>
              <a:t>lantai</a:t>
            </a:r>
            <a:r>
              <a:rPr lang="en-US" dirty="0"/>
              <a:t> 3, </a:t>
            </a:r>
            <a:r>
              <a:rPr lang="en-US" dirty="0" err="1"/>
              <a:t>jalan</a:t>
            </a:r>
            <a:r>
              <a:rPr lang="en-US" dirty="0"/>
              <a:t> </a:t>
            </a:r>
            <a:r>
              <a:rPr lang="en-US" dirty="0" err="1"/>
              <a:t>Eyckman</a:t>
            </a:r>
            <a:r>
              <a:rPr lang="en-US" dirty="0"/>
              <a:t> No. 38 Bandung.</a:t>
            </a:r>
          </a:p>
          <a:p>
            <a:r>
              <a:rPr lang="en-US" dirty="0"/>
              <a:t>Divisi </a:t>
            </a:r>
            <a:r>
              <a:rPr lang="en-US" dirty="0" err="1"/>
              <a:t>Bedah</a:t>
            </a:r>
            <a:r>
              <a:rPr lang="en-US" dirty="0"/>
              <a:t> </a:t>
            </a:r>
            <a:r>
              <a:rPr lang="en-US" dirty="0" err="1"/>
              <a:t>Onkologi</a:t>
            </a:r>
            <a:r>
              <a:rPr lang="en-US" dirty="0"/>
              <a:t>, </a:t>
            </a:r>
            <a:r>
              <a:rPr lang="en-US" dirty="0" err="1"/>
              <a:t>Rumah</a:t>
            </a:r>
            <a:r>
              <a:rPr lang="en-US" dirty="0"/>
              <a:t> </a:t>
            </a:r>
            <a:r>
              <a:rPr lang="en-US" dirty="0" err="1"/>
              <a:t>Sakit</a:t>
            </a:r>
            <a:r>
              <a:rPr lang="en-US" dirty="0"/>
              <a:t> Hasan </a:t>
            </a:r>
            <a:r>
              <a:rPr lang="en-US" dirty="0" err="1"/>
              <a:t>Sadikin</a:t>
            </a:r>
            <a:r>
              <a:rPr lang="en-US" dirty="0"/>
              <a:t> Bandung, Jalan Pasteur No. 38 Bandung.</a:t>
            </a:r>
          </a:p>
          <a:p>
            <a:r>
              <a:rPr lang="en-US" dirty="0" err="1"/>
              <a:t>Fakultas</a:t>
            </a:r>
            <a:r>
              <a:rPr lang="en-US" dirty="0"/>
              <a:t> </a:t>
            </a:r>
            <a:r>
              <a:rPr lang="en-US" dirty="0" err="1"/>
              <a:t>Farmasi</a:t>
            </a:r>
            <a:r>
              <a:rPr lang="en-US" dirty="0"/>
              <a:t> </a:t>
            </a:r>
            <a:r>
              <a:rPr lang="en-US" dirty="0" err="1"/>
              <a:t>Unpad</a:t>
            </a:r>
            <a:r>
              <a:rPr lang="en-US" dirty="0"/>
              <a:t> </a:t>
            </a:r>
            <a:r>
              <a:rPr lang="en-US" dirty="0" err="1"/>
              <a:t>Jatinangor</a:t>
            </a:r>
            <a:r>
              <a:rPr lang="en-US" dirty="0"/>
              <a:t>.  </a:t>
            </a:r>
          </a:p>
          <a:p>
            <a:r>
              <a:rPr lang="en-US" dirty="0" err="1"/>
              <a:t>Klinik</a:t>
            </a:r>
            <a:r>
              <a:rPr lang="en-US" dirty="0"/>
              <a:t> </a:t>
            </a:r>
            <a:r>
              <a:rPr lang="en-US" dirty="0" err="1"/>
              <a:t>Gizi</a:t>
            </a:r>
            <a:r>
              <a:rPr lang="en-US" dirty="0"/>
              <a:t> Santi. Jl. Merdeka No. 44, </a:t>
            </a:r>
            <a:r>
              <a:rPr lang="en-US" dirty="0" err="1"/>
              <a:t>lantai</a:t>
            </a:r>
            <a:r>
              <a:rPr lang="en-US" dirty="0"/>
              <a:t> 3. Bandung   5)</a:t>
            </a:r>
          </a:p>
          <a:p>
            <a:r>
              <a:rPr lang="en-US" dirty="0"/>
              <a:t>SMA Al-</a:t>
            </a:r>
            <a:r>
              <a:rPr lang="en-US" dirty="0" err="1"/>
              <a:t>JAwami</a:t>
            </a:r>
            <a:r>
              <a:rPr lang="en-US" dirty="0"/>
              <a:t> Bandung (</a:t>
            </a:r>
            <a:r>
              <a:rPr lang="en-US" dirty="0" err="1"/>
              <a:t>dalam</a:t>
            </a:r>
            <a:r>
              <a:rPr lang="en-US" dirty="0"/>
              <a:t> </a:t>
            </a:r>
            <a:r>
              <a:rPr lang="en-US" dirty="0" err="1"/>
              <a:t>konfirmasi</a:t>
            </a:r>
            <a:r>
              <a:rPr lang="en-US" dirty="0"/>
              <a:t>) </a:t>
            </a:r>
          </a:p>
          <a:p>
            <a:r>
              <a:rPr lang="en-US" dirty="0"/>
              <a:t>SMA </a:t>
            </a:r>
            <a:r>
              <a:rPr lang="en-US" dirty="0" err="1"/>
              <a:t>Cendekia</a:t>
            </a:r>
            <a:r>
              <a:rPr lang="en-US" dirty="0"/>
              <a:t> Muda Bandung (</a:t>
            </a:r>
            <a:r>
              <a:rPr lang="en-US" dirty="0" err="1"/>
              <a:t>dalam</a:t>
            </a:r>
            <a:r>
              <a:rPr lang="en-US" dirty="0"/>
              <a:t> </a:t>
            </a:r>
            <a:r>
              <a:rPr lang="en-US" dirty="0" err="1"/>
              <a:t>konfirmasi</a:t>
            </a:r>
            <a:r>
              <a:rPr lang="en-US" dirty="0"/>
              <a:t>).</a:t>
            </a:r>
          </a:p>
          <a:p>
            <a:r>
              <a:rPr lang="en-US" dirty="0"/>
              <a:t>Instagram: @</a:t>
            </a:r>
            <a:r>
              <a:rPr lang="en-ID" b="1" dirty="0"/>
              <a:t> </a:t>
            </a:r>
            <a:r>
              <a:rPr lang="en-ID" b="1" dirty="0" err="1"/>
              <a:t>pinkribbonunpad</a:t>
            </a:r>
            <a:endParaRPr lang="en-ID" b="1" dirty="0"/>
          </a:p>
        </p:txBody>
      </p:sp>
    </p:spTree>
    <p:extLst>
      <p:ext uri="{BB962C8B-B14F-4D97-AF65-F5344CB8AC3E}">
        <p14:creationId xmlns:p14="http://schemas.microsoft.com/office/powerpoint/2010/main" val="377231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BC11-D719-BEFC-6484-A8FC8684850B}"/>
              </a:ext>
            </a:extLst>
          </p:cNvPr>
          <p:cNvSpPr>
            <a:spLocks noGrp="1"/>
          </p:cNvSpPr>
          <p:nvPr>
            <p:ph type="title"/>
          </p:nvPr>
        </p:nvSpPr>
        <p:spPr/>
        <p:txBody>
          <a:bodyPr/>
          <a:lstStyle/>
          <a:p>
            <a:r>
              <a:rPr lang="en-US" dirty="0" err="1"/>
              <a:t>Tujuan</a:t>
            </a:r>
            <a:r>
              <a:rPr lang="en-US" dirty="0"/>
              <a:t> </a:t>
            </a:r>
            <a:r>
              <a:rPr lang="en-US" dirty="0" err="1"/>
              <a:t>Khusus</a:t>
            </a:r>
            <a:endParaRPr lang="en-US" dirty="0"/>
          </a:p>
        </p:txBody>
      </p:sp>
      <p:sp>
        <p:nvSpPr>
          <p:cNvPr id="3" name="Content Placeholder 2">
            <a:extLst>
              <a:ext uri="{FF2B5EF4-FFF2-40B4-BE49-F238E27FC236}">
                <a16:creationId xmlns:a16="http://schemas.microsoft.com/office/drawing/2014/main" id="{8493DDC8-6913-A082-1F93-02C056F9108E}"/>
              </a:ext>
            </a:extLst>
          </p:cNvPr>
          <p:cNvSpPr>
            <a:spLocks noGrp="1"/>
          </p:cNvSpPr>
          <p:nvPr>
            <p:ph idx="1"/>
          </p:nvPr>
        </p:nvSpPr>
        <p:spPr/>
        <p:txBody>
          <a:bodyPr>
            <a:normAutofit lnSpcReduction="10000"/>
          </a:bodyPr>
          <a:lstStyle/>
          <a:p>
            <a:r>
              <a:rPr lang="en-US" dirty="0" err="1"/>
              <a:t>Kolaborasi</a:t>
            </a:r>
            <a:r>
              <a:rPr lang="en-US" dirty="0"/>
              <a:t>, </a:t>
            </a:r>
            <a:r>
              <a:rPr lang="en-US" dirty="0" err="1"/>
              <a:t>Partisipasi</a:t>
            </a:r>
            <a:r>
              <a:rPr lang="en-US" dirty="0"/>
              <a:t>, </a:t>
            </a:r>
            <a:r>
              <a:rPr lang="en-US" dirty="0" err="1"/>
              <a:t>Komunikasi</a:t>
            </a:r>
            <a:r>
              <a:rPr lang="en-US" dirty="0"/>
              <a:t>, </a:t>
            </a:r>
            <a:r>
              <a:rPr lang="en-US" dirty="0" err="1"/>
              <a:t>Gagasan</a:t>
            </a:r>
            <a:r>
              <a:rPr lang="en-US" dirty="0"/>
              <a:t> Ide </a:t>
            </a:r>
            <a:r>
              <a:rPr lang="en-US" dirty="0" err="1"/>
              <a:t>Inovatif</a:t>
            </a:r>
            <a:endParaRPr lang="en-US" dirty="0"/>
          </a:p>
          <a:p>
            <a:pPr lvl="1"/>
            <a:r>
              <a:rPr lang="en-US" dirty="0" err="1"/>
              <a:t>komunikasi</a:t>
            </a:r>
            <a:r>
              <a:rPr lang="en-US" dirty="0"/>
              <a:t> </a:t>
            </a:r>
            <a:r>
              <a:rPr lang="en-US" dirty="0" err="1"/>
              <a:t>efektif</a:t>
            </a:r>
            <a:r>
              <a:rPr lang="en-US" dirty="0"/>
              <a:t> </a:t>
            </a:r>
            <a:r>
              <a:rPr lang="en-US" dirty="0" err="1"/>
              <a:t>dengan</a:t>
            </a:r>
            <a:r>
              <a:rPr lang="en-US" dirty="0"/>
              <a:t> </a:t>
            </a:r>
            <a:r>
              <a:rPr lang="en-US" dirty="0" err="1"/>
              <a:t>pasien</a:t>
            </a:r>
            <a:r>
              <a:rPr lang="en-US" dirty="0"/>
              <a:t> dan </a:t>
            </a:r>
            <a:r>
              <a:rPr lang="en-US" dirty="0" err="1"/>
              <a:t>komunitas</a:t>
            </a:r>
            <a:endParaRPr lang="en-US" dirty="0"/>
          </a:p>
          <a:p>
            <a:pPr lvl="1"/>
            <a:r>
              <a:rPr lang="en-US" dirty="0"/>
              <a:t>Dietary recall</a:t>
            </a:r>
          </a:p>
          <a:p>
            <a:pPr lvl="1"/>
            <a:r>
              <a:rPr lang="en-US" dirty="0" err="1"/>
              <a:t>Antropometri</a:t>
            </a:r>
            <a:r>
              <a:rPr lang="en-US" dirty="0"/>
              <a:t> </a:t>
            </a:r>
          </a:p>
          <a:p>
            <a:pPr lvl="1"/>
            <a:r>
              <a:rPr lang="en-US" dirty="0" err="1"/>
              <a:t>Prinsip</a:t>
            </a:r>
            <a:r>
              <a:rPr lang="en-US" dirty="0"/>
              <a:t> </a:t>
            </a:r>
            <a:r>
              <a:rPr lang="en-US" dirty="0" err="1"/>
              <a:t>kerja</a:t>
            </a:r>
            <a:r>
              <a:rPr lang="en-US" dirty="0"/>
              <a:t> </a:t>
            </a:r>
          </a:p>
          <a:p>
            <a:pPr lvl="1"/>
            <a:r>
              <a:rPr lang="en-US" dirty="0" err="1"/>
              <a:t>Simulasi</a:t>
            </a:r>
            <a:r>
              <a:rPr lang="en-US" dirty="0"/>
              <a:t> </a:t>
            </a:r>
            <a:r>
              <a:rPr lang="en-US" dirty="0" err="1"/>
              <a:t>kegiatan</a:t>
            </a:r>
            <a:r>
              <a:rPr lang="en-US" dirty="0"/>
              <a:t> </a:t>
            </a:r>
            <a:r>
              <a:rPr lang="en-US" dirty="0" err="1"/>
              <a:t>laboratorium</a:t>
            </a:r>
            <a:r>
              <a:rPr lang="en-US" dirty="0"/>
              <a:t> in vitro dan ex vivo</a:t>
            </a:r>
          </a:p>
          <a:p>
            <a:pPr lvl="1"/>
            <a:endParaRPr lang="en-US" dirty="0"/>
          </a:p>
          <a:p>
            <a:r>
              <a:rPr lang="en-US" dirty="0" err="1"/>
              <a:t>Refleksi</a:t>
            </a:r>
            <a:r>
              <a:rPr lang="en-US" dirty="0"/>
              <a:t> </a:t>
            </a:r>
            <a:r>
              <a:rPr lang="en-US" dirty="0" err="1"/>
              <a:t>Diri</a:t>
            </a:r>
            <a:r>
              <a:rPr lang="en-US" dirty="0"/>
              <a:t> dan </a:t>
            </a:r>
            <a:r>
              <a:rPr lang="en-US" dirty="0" err="1"/>
              <a:t>Pengembangan</a:t>
            </a:r>
            <a:r>
              <a:rPr lang="en-US" dirty="0"/>
              <a:t> </a:t>
            </a:r>
            <a:r>
              <a:rPr lang="en-US" dirty="0" err="1"/>
              <a:t>Diri</a:t>
            </a:r>
            <a:endParaRPr lang="en-US" dirty="0"/>
          </a:p>
          <a:p>
            <a:pPr lvl="1"/>
            <a:r>
              <a:rPr lang="en-US" dirty="0"/>
              <a:t>E-</a:t>
            </a:r>
            <a:r>
              <a:rPr lang="en-US" dirty="0" err="1"/>
              <a:t>portofolio</a:t>
            </a:r>
            <a:r>
              <a:rPr lang="en-US" dirty="0"/>
              <a:t> (Site </a:t>
            </a:r>
            <a:r>
              <a:rPr lang="en-US" dirty="0" err="1"/>
              <a:t>Unpad</a:t>
            </a:r>
            <a:r>
              <a:rPr lang="en-US" dirty="0"/>
              <a:t>)</a:t>
            </a:r>
          </a:p>
        </p:txBody>
      </p:sp>
    </p:spTree>
    <p:extLst>
      <p:ext uri="{BB962C8B-B14F-4D97-AF65-F5344CB8AC3E}">
        <p14:creationId xmlns:p14="http://schemas.microsoft.com/office/powerpoint/2010/main" val="331753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51A65-3266-8548-9C2D-FB71DF877995}"/>
              </a:ext>
            </a:extLst>
          </p:cNvPr>
          <p:cNvSpPr>
            <a:spLocks noGrp="1"/>
          </p:cNvSpPr>
          <p:nvPr>
            <p:ph type="title"/>
          </p:nvPr>
        </p:nvSpPr>
        <p:spPr>
          <a:xfrm>
            <a:off x="838200" y="365125"/>
            <a:ext cx="10515600" cy="1325563"/>
          </a:xfrm>
        </p:spPr>
        <p:txBody>
          <a:bodyPr>
            <a:normAutofit/>
          </a:bodyPr>
          <a:lstStyle/>
          <a:p>
            <a:r>
              <a:rPr lang="en-US" sz="5400"/>
              <a:t>Knowledge Related </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93AA53-8585-0420-574F-0C6E2487F4ED}"/>
              </a:ext>
            </a:extLst>
          </p:cNvPr>
          <p:cNvSpPr>
            <a:spLocks noGrp="1"/>
          </p:cNvSpPr>
          <p:nvPr>
            <p:ph idx="1"/>
          </p:nvPr>
        </p:nvSpPr>
        <p:spPr>
          <a:xfrm>
            <a:off x="838200" y="1929384"/>
            <a:ext cx="10515600" cy="4656328"/>
          </a:xfrm>
        </p:spPr>
        <p:txBody>
          <a:bodyPr>
            <a:normAutofit/>
          </a:bodyPr>
          <a:lstStyle/>
          <a:p>
            <a:r>
              <a:rPr lang="en-US" sz="2200" dirty="0"/>
              <a:t>Normal structure-related function of breast</a:t>
            </a:r>
          </a:p>
          <a:p>
            <a:r>
              <a:rPr lang="en-US" sz="2200" dirty="0"/>
              <a:t>Normal structure-related function of the cell</a:t>
            </a:r>
          </a:p>
          <a:p>
            <a:r>
              <a:rPr lang="en-US" sz="2200" dirty="0"/>
              <a:t>Protein synthesis and dogma central</a:t>
            </a:r>
          </a:p>
          <a:p>
            <a:r>
              <a:rPr lang="en-US" sz="2200" dirty="0"/>
              <a:t>Biology of cancer</a:t>
            </a:r>
          </a:p>
          <a:p>
            <a:r>
              <a:rPr lang="en-US" sz="2200" dirty="0"/>
              <a:t>Inflammation</a:t>
            </a:r>
          </a:p>
          <a:p>
            <a:r>
              <a:rPr lang="en-US" sz="2200" dirty="0"/>
              <a:t>Immune cells interaction in body </a:t>
            </a:r>
            <a:r>
              <a:rPr lang="en-US" sz="2200" dirty="0" err="1"/>
              <a:t>deffense</a:t>
            </a:r>
            <a:r>
              <a:rPr lang="en-US" sz="2200" dirty="0"/>
              <a:t> related to cancer</a:t>
            </a:r>
          </a:p>
          <a:p>
            <a:r>
              <a:rPr lang="en-US" sz="2200" dirty="0"/>
              <a:t>Cancer Research</a:t>
            </a:r>
          </a:p>
          <a:p>
            <a:r>
              <a:rPr lang="en-US" sz="2200" dirty="0"/>
              <a:t>Overview Research methodology</a:t>
            </a:r>
          </a:p>
          <a:p>
            <a:r>
              <a:rPr lang="en-US" sz="2200" dirty="0"/>
              <a:t>Nutrition and Energy Metabolism related aspect of Breast Cancer. Ref: </a:t>
            </a:r>
          </a:p>
          <a:p>
            <a:r>
              <a:rPr lang="en-US" sz="2200" dirty="0"/>
              <a:t>Alat </a:t>
            </a:r>
            <a:r>
              <a:rPr lang="en-US" sz="2200" dirty="0" err="1"/>
              <a:t>laboratorium</a:t>
            </a:r>
            <a:r>
              <a:rPr lang="en-US" sz="2200" dirty="0"/>
              <a:t>: </a:t>
            </a:r>
            <a:br>
              <a:rPr lang="en-US" sz="2200" dirty="0"/>
            </a:br>
            <a:r>
              <a:rPr lang="en-US" sz="2200" dirty="0"/>
              <a:t>Flowcytometry, </a:t>
            </a:r>
            <a:r>
              <a:rPr lang="en-US" sz="2200" dirty="0" err="1"/>
              <a:t>geneexpert</a:t>
            </a:r>
            <a:r>
              <a:rPr lang="en-US" sz="2200" dirty="0"/>
              <a:t>. </a:t>
            </a:r>
            <a:r>
              <a:rPr lang="en-US" sz="2200" dirty="0" err="1"/>
              <a:t>MySeq</a:t>
            </a:r>
            <a:r>
              <a:rPr lang="en-US" sz="2200" dirty="0"/>
              <a:t>, ELISA, PCR, </a:t>
            </a:r>
            <a:r>
              <a:rPr lang="en-US" sz="2200" dirty="0" err="1"/>
              <a:t>PyroSeq</a:t>
            </a:r>
            <a:r>
              <a:rPr lang="en-US" sz="2200" dirty="0"/>
              <a:t>, Inverted Microscope, HPLC</a:t>
            </a:r>
          </a:p>
        </p:txBody>
      </p:sp>
    </p:spTree>
    <p:extLst>
      <p:ext uri="{BB962C8B-B14F-4D97-AF65-F5344CB8AC3E}">
        <p14:creationId xmlns:p14="http://schemas.microsoft.com/office/powerpoint/2010/main" val="2548183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7A73-E6E0-F038-6A44-0983FFECC12F}"/>
              </a:ext>
            </a:extLst>
          </p:cNvPr>
          <p:cNvSpPr>
            <a:spLocks noGrp="1"/>
          </p:cNvSpPr>
          <p:nvPr>
            <p:ph type="title"/>
          </p:nvPr>
        </p:nvSpPr>
        <p:spPr/>
        <p:txBody>
          <a:bodyPr/>
          <a:lstStyle/>
          <a:p>
            <a:r>
              <a:rPr lang="en-US" dirty="0" err="1"/>
              <a:t>Evaluasi</a:t>
            </a:r>
            <a:r>
              <a:rPr lang="en-US" dirty="0"/>
              <a:t> </a:t>
            </a:r>
            <a:r>
              <a:rPr lang="en-US" dirty="0" err="1"/>
              <a:t>Belajar</a:t>
            </a:r>
            <a:endParaRPr lang="en-US" dirty="0"/>
          </a:p>
        </p:txBody>
      </p:sp>
      <p:sp>
        <p:nvSpPr>
          <p:cNvPr id="3" name="Content Placeholder 2">
            <a:extLst>
              <a:ext uri="{FF2B5EF4-FFF2-40B4-BE49-F238E27FC236}">
                <a16:creationId xmlns:a16="http://schemas.microsoft.com/office/drawing/2014/main" id="{49DBCAFF-027A-FDF4-86DF-07A434679606}"/>
              </a:ext>
            </a:extLst>
          </p:cNvPr>
          <p:cNvSpPr>
            <a:spLocks noGrp="1"/>
          </p:cNvSpPr>
          <p:nvPr>
            <p:ph idx="1"/>
          </p:nvPr>
        </p:nvSpPr>
        <p:spPr/>
        <p:txBody>
          <a:bodyPr>
            <a:normAutofit/>
          </a:bodyPr>
          <a:lstStyle/>
          <a:p>
            <a:r>
              <a:rPr lang="en-US" dirty="0"/>
              <a:t>Logbook: </a:t>
            </a:r>
            <a:r>
              <a:rPr lang="en-US" dirty="0" err="1"/>
              <a:t>reflesi</a:t>
            </a:r>
            <a:r>
              <a:rPr lang="en-US" dirty="0"/>
              <a:t> </a:t>
            </a:r>
            <a:r>
              <a:rPr lang="en-US" dirty="0" err="1"/>
              <a:t>pembelajaran</a:t>
            </a:r>
            <a:r>
              <a:rPr lang="en-US" dirty="0"/>
              <a:t> --&gt; Portfolio </a:t>
            </a:r>
            <a:r>
              <a:rPr lang="en-US" dirty="0" err="1"/>
              <a:t>selama</a:t>
            </a:r>
            <a:r>
              <a:rPr lang="en-US" dirty="0"/>
              <a:t> </a:t>
            </a:r>
            <a:r>
              <a:rPr lang="en-US" dirty="0" err="1"/>
              <a:t>belajar</a:t>
            </a:r>
            <a:r>
              <a:rPr lang="en-US" dirty="0"/>
              <a:t> </a:t>
            </a:r>
            <a:r>
              <a:rPr lang="en-US" dirty="0" err="1"/>
              <a:t>elektif</a:t>
            </a:r>
            <a:endParaRPr lang="en-US" dirty="0"/>
          </a:p>
          <a:p>
            <a:pPr lvl="1"/>
            <a:r>
              <a:rPr lang="en-US" dirty="0" err="1"/>
              <a:t>Refleksi</a:t>
            </a:r>
            <a:r>
              <a:rPr lang="en-US" dirty="0"/>
              <a:t> 5W1H yang </a:t>
            </a:r>
            <a:r>
              <a:rPr lang="en-US" dirty="0" err="1"/>
              <a:t>telah</a:t>
            </a:r>
            <a:r>
              <a:rPr lang="en-US" dirty="0"/>
              <a:t> </a:t>
            </a:r>
            <a:r>
              <a:rPr lang="en-US" dirty="0" err="1"/>
              <a:t>dipelajari</a:t>
            </a:r>
            <a:r>
              <a:rPr lang="en-US" dirty="0"/>
              <a:t> (Telah </a:t>
            </a:r>
            <a:r>
              <a:rPr lang="en-US" dirty="0" err="1"/>
              <a:t>berjalan</a:t>
            </a:r>
            <a:r>
              <a:rPr lang="en-US" dirty="0"/>
              <a:t> </a:t>
            </a:r>
            <a:r>
              <a:rPr lang="en-US" dirty="0" err="1"/>
              <a:t>baik</a:t>
            </a:r>
            <a:r>
              <a:rPr lang="en-US" dirty="0"/>
              <a:t> dan </a:t>
            </a:r>
            <a:r>
              <a:rPr lang="en-US" dirty="0" err="1"/>
              <a:t>perlu</a:t>
            </a:r>
            <a:r>
              <a:rPr lang="en-US" dirty="0"/>
              <a:t> improvement</a:t>
            </a:r>
          </a:p>
          <a:p>
            <a:pPr lvl="1"/>
            <a:r>
              <a:rPr lang="en-US" dirty="0" err="1"/>
              <a:t>Refleksi</a:t>
            </a:r>
            <a:r>
              <a:rPr lang="en-US" dirty="0"/>
              <a:t> </a:t>
            </a:r>
            <a:r>
              <a:rPr lang="en-US" dirty="0" err="1"/>
              <a:t>apa</a:t>
            </a:r>
            <a:r>
              <a:rPr lang="en-US" dirty="0"/>
              <a:t> yang </a:t>
            </a:r>
            <a:r>
              <a:rPr lang="en-US" dirty="0" err="1"/>
              <a:t>selajutnya</a:t>
            </a:r>
            <a:r>
              <a:rPr lang="en-US" dirty="0"/>
              <a:t> </a:t>
            </a:r>
            <a:r>
              <a:rPr lang="en-US" dirty="0" err="1"/>
              <a:t>akan</a:t>
            </a:r>
            <a:r>
              <a:rPr lang="en-US" dirty="0"/>
              <a:t> </a:t>
            </a:r>
            <a:r>
              <a:rPr lang="en-US" dirty="0" err="1"/>
              <a:t>dilakukan</a:t>
            </a:r>
            <a:r>
              <a:rPr lang="en-US" dirty="0"/>
              <a:t> </a:t>
            </a:r>
            <a:r>
              <a:rPr lang="en-US" dirty="0" err="1"/>
              <a:t>selama</a:t>
            </a:r>
            <a:r>
              <a:rPr lang="en-US" dirty="0"/>
              <a:t> </a:t>
            </a:r>
            <a:r>
              <a:rPr lang="en-US" dirty="0" err="1"/>
              <a:t>elektif</a:t>
            </a:r>
            <a:endParaRPr lang="en-US" dirty="0"/>
          </a:p>
          <a:p>
            <a:r>
              <a:rPr lang="en-US" dirty="0" err="1"/>
              <a:t>Diskusi</a:t>
            </a:r>
            <a:r>
              <a:rPr lang="en-US" dirty="0"/>
              <a:t> </a:t>
            </a:r>
            <a:r>
              <a:rPr lang="en-US" dirty="0" err="1"/>
              <a:t>kelompok</a:t>
            </a:r>
            <a:endParaRPr lang="en-US" dirty="0"/>
          </a:p>
          <a:p>
            <a:r>
              <a:rPr lang="en-US" dirty="0" err="1"/>
              <a:t>Metode</a:t>
            </a:r>
            <a:r>
              <a:rPr lang="en-US" dirty="0"/>
              <a:t> </a:t>
            </a:r>
            <a:r>
              <a:rPr lang="en-US" dirty="0" err="1"/>
              <a:t>refleksi</a:t>
            </a:r>
            <a:r>
              <a:rPr lang="en-US" dirty="0"/>
              <a:t>: individual dan </a:t>
            </a:r>
            <a:r>
              <a:rPr lang="en-US" dirty="0" err="1"/>
              <a:t>kelompok</a:t>
            </a:r>
            <a:endParaRPr lang="en-US" dirty="0"/>
          </a:p>
        </p:txBody>
      </p:sp>
    </p:spTree>
    <p:extLst>
      <p:ext uri="{BB962C8B-B14F-4D97-AF65-F5344CB8AC3E}">
        <p14:creationId xmlns:p14="http://schemas.microsoft.com/office/powerpoint/2010/main" val="40759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2FCF-9350-6680-54B0-559CF2055A8C}"/>
              </a:ext>
            </a:extLst>
          </p:cNvPr>
          <p:cNvSpPr>
            <a:spLocks noGrp="1"/>
          </p:cNvSpPr>
          <p:nvPr>
            <p:ph type="title"/>
          </p:nvPr>
        </p:nvSpPr>
        <p:spPr/>
        <p:txBody>
          <a:bodyPr/>
          <a:lstStyle/>
          <a:p>
            <a:r>
              <a:rPr lang="en-US" dirty="0" err="1"/>
              <a:t>Lini</a:t>
            </a:r>
            <a:r>
              <a:rPr lang="en-US" dirty="0"/>
              <a:t> Masa </a:t>
            </a:r>
            <a:r>
              <a:rPr lang="en-US" dirty="0" err="1"/>
              <a:t>Pelaksanaan</a:t>
            </a:r>
            <a:endParaRPr lang="en-US" dirty="0"/>
          </a:p>
        </p:txBody>
      </p:sp>
      <p:sp>
        <p:nvSpPr>
          <p:cNvPr id="3" name="Content Placeholder 2">
            <a:extLst>
              <a:ext uri="{FF2B5EF4-FFF2-40B4-BE49-F238E27FC236}">
                <a16:creationId xmlns:a16="http://schemas.microsoft.com/office/drawing/2014/main" id="{84756470-C5DA-6897-93AA-6F630E996C3B}"/>
              </a:ext>
            </a:extLst>
          </p:cNvPr>
          <p:cNvSpPr>
            <a:spLocks noGrp="1"/>
          </p:cNvSpPr>
          <p:nvPr>
            <p:ph idx="1"/>
          </p:nvPr>
        </p:nvSpPr>
        <p:spPr/>
        <p:txBody>
          <a:bodyPr/>
          <a:lstStyle/>
          <a:p>
            <a:pPr lvl="0"/>
            <a:r>
              <a:rPr lang="id-ID" dirty="0"/>
              <a:t>Koordinasi dan Komunikasi Mingguan dan Harian pada WAG </a:t>
            </a:r>
            <a:r>
              <a:rPr lang="id-ID"/>
              <a:t>Dosen Pembimbing</a:t>
            </a:r>
          </a:p>
          <a:p>
            <a:pPr lvl="0"/>
            <a:r>
              <a:rPr lang="id-ID" dirty="0"/>
              <a:t>Pelaksanaan kegiatan pembelajaran EHASP: 5 Agustus 2022 </a:t>
            </a:r>
            <a:r>
              <a:rPr lang="id-ID" dirty="0" err="1"/>
              <a:t>s.d</a:t>
            </a:r>
            <a:r>
              <a:rPr lang="id-ID" dirty="0"/>
              <a:t> 5 September 2022.</a:t>
            </a:r>
            <a:endParaRPr lang="en-ID" dirty="0"/>
          </a:p>
          <a:p>
            <a:pPr lvl="0"/>
            <a:r>
              <a:rPr lang="id-ID" dirty="0"/>
              <a:t>Pengumpulan laporan dan luaran EHASP: 8 September 2022.</a:t>
            </a:r>
            <a:endParaRPr lang="en-ID" dirty="0"/>
          </a:p>
          <a:p>
            <a:pPr lvl="0"/>
            <a:r>
              <a:rPr lang="id-ID" dirty="0"/>
              <a:t>Batas akhir pengumpulan hasil evaluasi oleh dosen pembimbing: 10 September 2022.</a:t>
            </a:r>
            <a:endParaRPr lang="en-ID" dirty="0"/>
          </a:p>
        </p:txBody>
      </p:sp>
    </p:spTree>
    <p:extLst>
      <p:ext uri="{BB962C8B-B14F-4D97-AF65-F5344CB8AC3E}">
        <p14:creationId xmlns:p14="http://schemas.microsoft.com/office/powerpoint/2010/main" val="2050724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C05280D-F3CC-464D-B4E2-25E4D48D9C71}"/>
              </a:ext>
            </a:extLst>
          </p:cNvPr>
          <p:cNvSpPr>
            <a:spLocks noGrp="1"/>
          </p:cNvSpPr>
          <p:nvPr>
            <p:ph type="ctrTitle"/>
          </p:nvPr>
        </p:nvSpPr>
        <p:spPr>
          <a:xfrm>
            <a:off x="1848465" y="3298722"/>
            <a:ext cx="8495070" cy="1784402"/>
          </a:xfrm>
        </p:spPr>
        <p:txBody>
          <a:bodyPr anchor="b">
            <a:normAutofit/>
          </a:bodyPr>
          <a:lstStyle/>
          <a:p>
            <a:r>
              <a:rPr lang="en-US">
                <a:solidFill>
                  <a:srgbClr val="FFFFFF"/>
                </a:solidFill>
              </a:rPr>
              <a:t>Thank You</a:t>
            </a:r>
          </a:p>
        </p:txBody>
      </p:sp>
      <p:sp>
        <p:nvSpPr>
          <p:cNvPr id="5" name="Subtitle 4">
            <a:extLst>
              <a:ext uri="{FF2B5EF4-FFF2-40B4-BE49-F238E27FC236}">
                <a16:creationId xmlns:a16="http://schemas.microsoft.com/office/drawing/2014/main" id="{3A9258D6-C49D-5241-A2AC-4C1B2BB2CC1E}"/>
              </a:ext>
            </a:extLst>
          </p:cNvPr>
          <p:cNvSpPr>
            <a:spLocks noGrp="1"/>
          </p:cNvSpPr>
          <p:nvPr>
            <p:ph type="subTitle" idx="1"/>
          </p:nvPr>
        </p:nvSpPr>
        <p:spPr>
          <a:xfrm>
            <a:off x="1848465" y="5258851"/>
            <a:ext cx="8495070" cy="904005"/>
          </a:xfrm>
        </p:spPr>
        <p:txBody>
          <a:bodyPr>
            <a:normAutofit/>
          </a:bodyPr>
          <a:lstStyle/>
          <a:p>
            <a:endParaRPr lang="en-US" dirty="0">
              <a:solidFill>
                <a:srgbClr val="FFFFFF"/>
              </a:solidFill>
            </a:endParaRPr>
          </a:p>
        </p:txBody>
      </p:sp>
      <p:sp>
        <p:nvSpPr>
          <p:cNvPr id="14"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Handshake">
            <a:extLst>
              <a:ext uri="{FF2B5EF4-FFF2-40B4-BE49-F238E27FC236}">
                <a16:creationId xmlns:a16="http://schemas.microsoft.com/office/drawing/2014/main" id="{443DE92D-E541-4F16-8A88-EADA45266F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413209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A6D369-F741-9B48-814A-B0EA3038D587}"/>
              </a:ext>
            </a:extLst>
          </p:cNvPr>
          <p:cNvSpPr>
            <a:spLocks noGrp="1"/>
          </p:cNvSpPr>
          <p:nvPr>
            <p:ph type="title"/>
          </p:nvPr>
        </p:nvSpPr>
        <p:spPr>
          <a:xfrm>
            <a:off x="291223" y="1847"/>
            <a:ext cx="10515600" cy="1325563"/>
          </a:xfrm>
        </p:spPr>
        <p:txBody>
          <a:bodyPr>
            <a:normAutofit/>
          </a:bodyPr>
          <a:lstStyle/>
          <a:p>
            <a:r>
              <a:rPr lang="en-US" sz="4000" dirty="0"/>
              <a:t>Where Do We Stand and Go?</a:t>
            </a:r>
            <a:br>
              <a:rPr lang="en-US" sz="4000" dirty="0"/>
            </a:br>
            <a:r>
              <a:rPr lang="en-US" sz="4000" dirty="0"/>
              <a:t>Situation of West Java</a:t>
            </a:r>
          </a:p>
        </p:txBody>
      </p:sp>
      <p:pic>
        <p:nvPicPr>
          <p:cNvPr id="6" name="Picture 5">
            <a:extLst>
              <a:ext uri="{FF2B5EF4-FFF2-40B4-BE49-F238E27FC236}">
                <a16:creationId xmlns:a16="http://schemas.microsoft.com/office/drawing/2014/main" id="{727298EE-1192-7946-8849-89EDDFD28744}"/>
              </a:ext>
            </a:extLst>
          </p:cNvPr>
          <p:cNvPicPr>
            <a:picLocks noChangeAspect="1"/>
          </p:cNvPicPr>
          <p:nvPr/>
        </p:nvPicPr>
        <p:blipFill>
          <a:blip r:embed="rId3"/>
          <a:stretch>
            <a:fillRect/>
          </a:stretch>
        </p:blipFill>
        <p:spPr>
          <a:xfrm>
            <a:off x="7269295" y="756364"/>
            <a:ext cx="4631482" cy="2964924"/>
          </a:xfrm>
          <a:prstGeom prst="rect">
            <a:avLst/>
          </a:prstGeom>
        </p:spPr>
      </p:pic>
      <p:sp>
        <p:nvSpPr>
          <p:cNvPr id="8" name="Content Placeholder 2">
            <a:extLst>
              <a:ext uri="{FF2B5EF4-FFF2-40B4-BE49-F238E27FC236}">
                <a16:creationId xmlns:a16="http://schemas.microsoft.com/office/drawing/2014/main" id="{5446BBF5-7212-034B-9E1A-99292ED2DD6E}"/>
              </a:ext>
            </a:extLst>
          </p:cNvPr>
          <p:cNvSpPr txBox="1">
            <a:spLocks/>
          </p:cNvSpPr>
          <p:nvPr/>
        </p:nvSpPr>
        <p:spPr>
          <a:xfrm>
            <a:off x="291223" y="1453503"/>
            <a:ext cx="6431095" cy="39369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2014-2018→ 913 new cases to RSHS</a:t>
            </a:r>
          </a:p>
          <a:p>
            <a:r>
              <a:rPr lang="en-US" sz="2400" dirty="0"/>
              <a:t>Age → 49.5 (49.5 ± 10.6) years </a:t>
            </a:r>
          </a:p>
          <a:p>
            <a:r>
              <a:rPr lang="en-US" sz="2400" dirty="0"/>
              <a:t>Age on the initial diagnosis was 42 (42.4 ± 18.6) years</a:t>
            </a:r>
          </a:p>
          <a:p>
            <a:r>
              <a:rPr lang="en-US" sz="2400" dirty="0"/>
              <a:t>Diagnosis: Stage III (48%) dan IV (16%)</a:t>
            </a:r>
          </a:p>
          <a:p>
            <a:r>
              <a:rPr lang="en-US" sz="2400" dirty="0"/>
              <a:t>Mastectomy 254 (27.8%)</a:t>
            </a:r>
          </a:p>
          <a:p>
            <a:r>
              <a:rPr lang="en-US" sz="2400" dirty="0"/>
              <a:t>Palliative mastectomy 432 (47.3%)</a:t>
            </a:r>
            <a:endParaRPr lang="en-US" sz="1800" dirty="0">
              <a:solidFill>
                <a:prstClr val="black"/>
              </a:solidFill>
            </a:endParaRPr>
          </a:p>
          <a:p>
            <a:pPr marL="457200" lvl="1" indent="0">
              <a:buNone/>
            </a:pPr>
            <a:endParaRPr lang="en-US" sz="1800" dirty="0">
              <a:solidFill>
                <a:prstClr val="black"/>
              </a:solidFill>
            </a:endParaRPr>
          </a:p>
          <a:p>
            <a:pPr marL="0" lvl="0" indent="0" algn="ctr">
              <a:buNone/>
            </a:pPr>
            <a:r>
              <a:rPr lang="en-US" sz="2200" b="1" dirty="0">
                <a:solidFill>
                  <a:prstClr val="black"/>
                </a:solidFill>
              </a:rPr>
              <a:t>EARLY DETECTION and PROMPT TREATMENT for BREAST CANCER and ITS METASTATICS are NEEDED</a:t>
            </a:r>
          </a:p>
          <a:p>
            <a:pPr lvl="0"/>
            <a:endParaRPr lang="en-US" sz="2000" dirty="0">
              <a:solidFill>
                <a:prstClr val="black"/>
              </a:solidFill>
            </a:endParaRPr>
          </a:p>
          <a:p>
            <a:pPr lvl="0"/>
            <a:endParaRPr lang="en-US" sz="2000" dirty="0">
              <a:solidFill>
                <a:prstClr val="black"/>
              </a:solidFill>
            </a:endParaRPr>
          </a:p>
          <a:p>
            <a:endParaRPr lang="en-US" sz="2400" dirty="0"/>
          </a:p>
        </p:txBody>
      </p:sp>
      <p:pic>
        <p:nvPicPr>
          <p:cNvPr id="9" name="Content Placeholder 3">
            <a:extLst>
              <a:ext uri="{FF2B5EF4-FFF2-40B4-BE49-F238E27FC236}">
                <a16:creationId xmlns:a16="http://schemas.microsoft.com/office/drawing/2014/main" id="{B7487ED4-12D7-CA43-8482-45C6F15E382E}"/>
              </a:ext>
            </a:extLst>
          </p:cNvPr>
          <p:cNvPicPr>
            <a:picLocks noChangeAspect="1"/>
          </p:cNvPicPr>
          <p:nvPr/>
        </p:nvPicPr>
        <p:blipFill rotWithShape="1">
          <a:blip r:embed="rId4">
            <a:extLst>
              <a:ext uri="{28A0092B-C50C-407E-A947-70E740481C1C}">
                <a14:useLocalDpi xmlns:a14="http://schemas.microsoft.com/office/drawing/2010/main" val="0"/>
              </a:ext>
            </a:extLst>
          </a:blip>
          <a:srcRect r="-37" b="46"/>
          <a:stretch/>
        </p:blipFill>
        <p:spPr>
          <a:xfrm>
            <a:off x="6817659" y="3954253"/>
            <a:ext cx="5217459" cy="2872384"/>
          </a:xfrm>
          <a:prstGeom prst="rect">
            <a:avLst/>
          </a:prstGeom>
        </p:spPr>
      </p:pic>
      <p:pic>
        <p:nvPicPr>
          <p:cNvPr id="11" name="Picture 10">
            <a:extLst>
              <a:ext uri="{FF2B5EF4-FFF2-40B4-BE49-F238E27FC236}">
                <a16:creationId xmlns:a16="http://schemas.microsoft.com/office/drawing/2014/main" id="{4553182B-EE24-994A-8C8B-BB89E7061FAA}"/>
              </a:ext>
            </a:extLst>
          </p:cNvPr>
          <p:cNvPicPr>
            <a:picLocks noChangeAspect="1"/>
          </p:cNvPicPr>
          <p:nvPr/>
        </p:nvPicPr>
        <p:blipFill rotWithShape="1">
          <a:blip r:embed="rId5">
            <a:extLst>
              <a:ext uri="{28A0092B-C50C-407E-A947-70E740481C1C}">
                <a14:useLocalDpi xmlns:a14="http://schemas.microsoft.com/office/drawing/2010/main" val="0"/>
              </a:ext>
            </a:extLst>
          </a:blip>
          <a:srcRect r="1" b="-125"/>
          <a:stretch/>
        </p:blipFill>
        <p:spPr>
          <a:xfrm>
            <a:off x="1" y="5545210"/>
            <a:ext cx="6065896" cy="1325564"/>
          </a:xfrm>
          <a:prstGeom prst="rect">
            <a:avLst/>
          </a:prstGeom>
        </p:spPr>
      </p:pic>
    </p:spTree>
    <p:extLst>
      <p:ext uri="{BB962C8B-B14F-4D97-AF65-F5344CB8AC3E}">
        <p14:creationId xmlns:p14="http://schemas.microsoft.com/office/powerpoint/2010/main" val="296237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solidFill>
                  <a:schemeClr val="accent1">
                    <a:lumMod val="75000"/>
                  </a:schemeClr>
                </a:solidFill>
              </a:rPr>
              <a:t>Today’s Breast Cancer Diagnostics Approach</a:t>
            </a:r>
          </a:p>
        </p:txBody>
      </p:sp>
      <p:pic>
        <p:nvPicPr>
          <p:cNvPr id="4"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21" b="-48"/>
          <a:stretch/>
        </p:blipFill>
        <p:spPr>
          <a:xfrm>
            <a:off x="1883738" y="1028687"/>
            <a:ext cx="9795466" cy="5731467"/>
          </a:xfrm>
        </p:spPr>
      </p:pic>
      <p:sp>
        <p:nvSpPr>
          <p:cNvPr id="5" name="TextBox 4"/>
          <p:cNvSpPr txBox="1"/>
          <p:nvPr/>
        </p:nvSpPr>
        <p:spPr>
          <a:xfrm>
            <a:off x="755994" y="3255958"/>
            <a:ext cx="2255489" cy="1477328"/>
          </a:xfrm>
          <a:prstGeom prst="rect">
            <a:avLst/>
          </a:prstGeom>
          <a:noFill/>
        </p:spPr>
        <p:txBody>
          <a:bodyPr wrap="none" rtlCol="0">
            <a:spAutoFit/>
          </a:bodyPr>
          <a:lstStyle/>
          <a:p>
            <a:pPr marL="285750" indent="-285750">
              <a:buFontTx/>
              <a:buChar char="-"/>
            </a:pPr>
            <a:r>
              <a:rPr lang="en-US" dirty="0"/>
              <a:t>T size</a:t>
            </a:r>
          </a:p>
          <a:p>
            <a:pPr marL="285750" indent="-285750">
              <a:buFontTx/>
              <a:buChar char="-"/>
            </a:pPr>
            <a:r>
              <a:rPr lang="en-US" dirty="0"/>
              <a:t>N Stage</a:t>
            </a:r>
          </a:p>
          <a:p>
            <a:pPr marL="285750" indent="-285750">
              <a:buFontTx/>
              <a:buChar char="-"/>
            </a:pPr>
            <a:r>
              <a:rPr lang="en-US" dirty="0"/>
              <a:t>M </a:t>
            </a:r>
          </a:p>
          <a:p>
            <a:pPr marL="285750" indent="-285750">
              <a:buFontTx/>
              <a:buChar char="-"/>
            </a:pPr>
            <a:r>
              <a:rPr lang="en-US" dirty="0"/>
              <a:t>Grade</a:t>
            </a:r>
          </a:p>
          <a:p>
            <a:pPr marL="285750" indent="-285750">
              <a:buFontTx/>
              <a:buChar char="-"/>
            </a:pPr>
            <a:r>
              <a:rPr lang="en-US" dirty="0"/>
              <a:t>Genomic Signature</a:t>
            </a:r>
          </a:p>
        </p:txBody>
      </p:sp>
    </p:spTree>
    <p:extLst>
      <p:ext uri="{BB962C8B-B14F-4D97-AF65-F5344CB8AC3E}">
        <p14:creationId xmlns:p14="http://schemas.microsoft.com/office/powerpoint/2010/main" val="6848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Challenges in Breast Cancer (BC):</a:t>
            </a:r>
            <a:br>
              <a:rPr lang="en-US" b="1" dirty="0">
                <a:solidFill>
                  <a:srgbClr val="0070C0"/>
                </a:solidFill>
              </a:rPr>
            </a:br>
            <a:r>
              <a:rPr lang="en-US" b="1" dirty="0">
                <a:solidFill>
                  <a:srgbClr val="0070C0"/>
                </a:solidFill>
              </a:rPr>
              <a:t>Change Paradigm of BC Management</a:t>
            </a:r>
          </a:p>
        </p:txBody>
      </p:sp>
      <p:sp>
        <p:nvSpPr>
          <p:cNvPr id="3" name="Content Placeholder 2"/>
          <p:cNvSpPr>
            <a:spLocks noGrp="1"/>
          </p:cNvSpPr>
          <p:nvPr>
            <p:ph idx="1"/>
          </p:nvPr>
        </p:nvSpPr>
        <p:spPr>
          <a:xfrm>
            <a:off x="838200" y="1825624"/>
            <a:ext cx="10515600" cy="4830669"/>
          </a:xfrm>
        </p:spPr>
        <p:txBody>
          <a:bodyPr>
            <a:normAutofit fontScale="85000" lnSpcReduction="20000"/>
          </a:bodyPr>
          <a:lstStyle/>
          <a:p>
            <a:r>
              <a:rPr lang="en-US" dirty="0"/>
              <a:t>Younger age incidences </a:t>
            </a:r>
          </a:p>
          <a:p>
            <a:r>
              <a:rPr lang="en-US" dirty="0"/>
              <a:t>Dynamic risk factors for early detection and secondary prevention approach </a:t>
            </a:r>
          </a:p>
          <a:p>
            <a:r>
              <a:rPr lang="en-US" dirty="0"/>
              <a:t>Extensive surgery didn’t improve overall survival</a:t>
            </a:r>
          </a:p>
          <a:p>
            <a:r>
              <a:rPr lang="en-US" dirty="0"/>
              <a:t>Unpredictable, unpreventable BC metastatic</a:t>
            </a:r>
          </a:p>
          <a:p>
            <a:r>
              <a:rPr lang="en-US" dirty="0"/>
              <a:t>Rapid changes in Multiple Drug Therapy outcomes: relapse </a:t>
            </a:r>
            <a:r>
              <a:rPr lang="en-US" dirty="0">
                <a:sym typeface="Wingdings" pitchFamily="2" charset="2"/>
              </a:rPr>
              <a:t> </a:t>
            </a:r>
            <a:r>
              <a:rPr lang="en-US" dirty="0"/>
              <a:t>drug resistance</a:t>
            </a:r>
          </a:p>
          <a:p>
            <a:r>
              <a:rPr lang="en-US" dirty="0"/>
              <a:t>Fast Development of laboratory technics and diagnostics to therapy approach to BC characters:</a:t>
            </a:r>
          </a:p>
          <a:p>
            <a:pPr lvl="1"/>
            <a:r>
              <a:rPr lang="en-US" dirty="0"/>
              <a:t>Genetics and Epigenetics</a:t>
            </a:r>
          </a:p>
          <a:p>
            <a:pPr lvl="1"/>
            <a:r>
              <a:rPr lang="en-US" dirty="0"/>
              <a:t>Cancer Cells and microenvironment signaling</a:t>
            </a:r>
          </a:p>
          <a:p>
            <a:pPr lvl="1"/>
            <a:r>
              <a:rPr lang="en-US" dirty="0"/>
              <a:t>Adaptation of cancer cells immune system</a:t>
            </a:r>
          </a:p>
          <a:p>
            <a:pPr lvl="1"/>
            <a:r>
              <a:rPr lang="en-US" dirty="0"/>
              <a:t>Cancer cells metabolism</a:t>
            </a:r>
          </a:p>
          <a:p>
            <a:pPr lvl="1"/>
            <a:r>
              <a:rPr lang="en-US" dirty="0"/>
              <a:t>Structure of cancer cells and microenvironment</a:t>
            </a:r>
          </a:p>
          <a:p>
            <a:pPr lvl="1"/>
            <a:endParaRPr lang="en-US" dirty="0"/>
          </a:p>
          <a:p>
            <a:pPr marL="0" indent="0" algn="ctr">
              <a:buNone/>
            </a:pPr>
            <a:r>
              <a:rPr lang="en-US" sz="3300" b="1" dirty="0"/>
              <a:t>PERSONALIZE BREAST CANCER MANAGEMENT</a:t>
            </a:r>
          </a:p>
        </p:txBody>
      </p:sp>
    </p:spTree>
    <p:extLst>
      <p:ext uri="{BB962C8B-B14F-4D97-AF65-F5344CB8AC3E}">
        <p14:creationId xmlns:p14="http://schemas.microsoft.com/office/powerpoint/2010/main" val="129350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C0A970-55B9-2940-BE19-B2F5BBD97682}"/>
              </a:ext>
            </a:extLst>
          </p:cNvPr>
          <p:cNvSpPr>
            <a:spLocks noGrp="1"/>
          </p:cNvSpPr>
          <p:nvPr>
            <p:ph type="title"/>
          </p:nvPr>
        </p:nvSpPr>
        <p:spPr>
          <a:xfrm>
            <a:off x="2152650" y="-198781"/>
            <a:ext cx="7886700" cy="1325563"/>
          </a:xfrm>
        </p:spPr>
        <p:txBody>
          <a:bodyPr>
            <a:normAutofit/>
          </a:bodyPr>
          <a:lstStyle/>
          <a:p>
            <a:pPr algn="ctr"/>
            <a:r>
              <a:rPr lang="en-US" sz="4000" dirty="0"/>
              <a:t>Paradigm Switch in Cancer</a:t>
            </a:r>
          </a:p>
        </p:txBody>
      </p:sp>
      <p:pic>
        <p:nvPicPr>
          <p:cNvPr id="6" name="Picture 5">
            <a:extLst>
              <a:ext uri="{FF2B5EF4-FFF2-40B4-BE49-F238E27FC236}">
                <a16:creationId xmlns:a16="http://schemas.microsoft.com/office/drawing/2014/main" id="{0EAACFA2-6309-E946-8A34-00BF9B53CA80}"/>
              </a:ext>
            </a:extLst>
          </p:cNvPr>
          <p:cNvPicPr>
            <a:picLocks noChangeAspect="1"/>
          </p:cNvPicPr>
          <p:nvPr/>
        </p:nvPicPr>
        <p:blipFill>
          <a:blip r:embed="rId3"/>
          <a:stretch>
            <a:fillRect/>
          </a:stretch>
        </p:blipFill>
        <p:spPr>
          <a:xfrm>
            <a:off x="5390334" y="1956346"/>
            <a:ext cx="5405891" cy="3286256"/>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0960577D-BE99-8F4D-ACCA-C2C287EACF1A}"/>
              </a:ext>
            </a:extLst>
          </p:cNvPr>
          <p:cNvSpPr txBox="1"/>
          <p:nvPr/>
        </p:nvSpPr>
        <p:spPr>
          <a:xfrm>
            <a:off x="4325258" y="6627168"/>
            <a:ext cx="6342743" cy="461665"/>
          </a:xfrm>
          <a:prstGeom prst="rect">
            <a:avLst/>
          </a:prstGeom>
          <a:noFill/>
        </p:spPr>
        <p:txBody>
          <a:bodyPr wrap="square" rtlCol="0">
            <a:spAutoFit/>
          </a:bodyPr>
          <a:lstStyle/>
          <a:p>
            <a:pPr defTabSz="457200"/>
            <a:r>
              <a:rPr lang="en-ID" sz="1200" dirty="0">
                <a:solidFill>
                  <a:prstClr val="black"/>
                </a:solidFill>
                <a:latin typeface="Calibri"/>
              </a:rPr>
              <a:t>Hanahan. D and Weinberg, RA.(2011). </a:t>
            </a:r>
            <a:r>
              <a:rPr lang="en-ID" sz="1200" dirty="0">
                <a:solidFill>
                  <a:prstClr val="black"/>
                </a:solidFill>
                <a:latin typeface="AdvPSA189"/>
              </a:rPr>
              <a:t>Hallmarks of Cancer: The Next Generation. Cell </a:t>
            </a:r>
            <a:r>
              <a:rPr lang="en-ID" sz="1200" i="1" dirty="0">
                <a:solidFill>
                  <a:prstClr val="black"/>
                </a:solidFill>
                <a:latin typeface="Calibri"/>
              </a:rPr>
              <a:t>144</a:t>
            </a:r>
            <a:r>
              <a:rPr lang="en-ID" sz="1200" dirty="0">
                <a:solidFill>
                  <a:prstClr val="black"/>
                </a:solidFill>
                <a:latin typeface="Calibri"/>
              </a:rPr>
              <a:t>, 646–73 </a:t>
            </a:r>
          </a:p>
          <a:p>
            <a:pPr defTabSz="457200"/>
            <a:endParaRPr lang="en-US" sz="1200" dirty="0">
              <a:solidFill>
                <a:prstClr val="black"/>
              </a:solidFill>
              <a:latin typeface="Calibri"/>
            </a:endParaRPr>
          </a:p>
        </p:txBody>
      </p:sp>
      <p:pic>
        <p:nvPicPr>
          <p:cNvPr id="9" name="Picture 8">
            <a:extLst>
              <a:ext uri="{FF2B5EF4-FFF2-40B4-BE49-F238E27FC236}">
                <a16:creationId xmlns:a16="http://schemas.microsoft.com/office/drawing/2014/main" id="{3E432414-A538-6B4D-A707-7347586354D6}"/>
              </a:ext>
            </a:extLst>
          </p:cNvPr>
          <p:cNvPicPr>
            <a:picLocks noChangeAspect="1"/>
          </p:cNvPicPr>
          <p:nvPr/>
        </p:nvPicPr>
        <p:blipFill>
          <a:blip r:embed="rId4"/>
          <a:stretch>
            <a:fillRect/>
          </a:stretch>
        </p:blipFill>
        <p:spPr>
          <a:xfrm flipH="1">
            <a:off x="542907" y="1824891"/>
            <a:ext cx="3304605" cy="3438939"/>
          </a:xfrm>
          <a:prstGeom prst="rect">
            <a:avLst/>
          </a:prstGeom>
        </p:spPr>
      </p:pic>
      <p:sp>
        <p:nvSpPr>
          <p:cNvPr id="10" name="TextBox 9">
            <a:extLst>
              <a:ext uri="{FF2B5EF4-FFF2-40B4-BE49-F238E27FC236}">
                <a16:creationId xmlns:a16="http://schemas.microsoft.com/office/drawing/2014/main" id="{9FB49707-9296-974A-B091-993B4C318E33}"/>
              </a:ext>
            </a:extLst>
          </p:cNvPr>
          <p:cNvSpPr txBox="1"/>
          <p:nvPr/>
        </p:nvSpPr>
        <p:spPr>
          <a:xfrm>
            <a:off x="625033" y="5340172"/>
            <a:ext cx="3405869" cy="646331"/>
          </a:xfrm>
          <a:prstGeom prst="rect">
            <a:avLst/>
          </a:prstGeom>
          <a:noFill/>
        </p:spPr>
        <p:txBody>
          <a:bodyPr wrap="none" rtlCol="0">
            <a:spAutoFit/>
          </a:bodyPr>
          <a:lstStyle/>
          <a:p>
            <a:pPr algn="ctr" defTabSz="457200"/>
            <a:r>
              <a:rPr lang="en-US" b="1" dirty="0">
                <a:solidFill>
                  <a:prstClr val="black"/>
                </a:solidFill>
                <a:latin typeface="Calibri"/>
              </a:rPr>
              <a:t>Cancer:</a:t>
            </a:r>
          </a:p>
          <a:p>
            <a:pPr algn="ctr" defTabSz="457200"/>
            <a:r>
              <a:rPr lang="en-US" b="1" dirty="0">
                <a:solidFill>
                  <a:prstClr val="black"/>
                </a:solidFill>
                <a:latin typeface="Calibri"/>
              </a:rPr>
              <a:t>Alteration in Cell Cycle Regulation</a:t>
            </a:r>
          </a:p>
        </p:txBody>
      </p:sp>
      <p:sp>
        <p:nvSpPr>
          <p:cNvPr id="11" name="TextBox 10">
            <a:extLst>
              <a:ext uri="{FF2B5EF4-FFF2-40B4-BE49-F238E27FC236}">
                <a16:creationId xmlns:a16="http://schemas.microsoft.com/office/drawing/2014/main" id="{9B07D0CF-9075-3C45-A5EA-3D18301D4423}"/>
              </a:ext>
            </a:extLst>
          </p:cNvPr>
          <p:cNvSpPr txBox="1"/>
          <p:nvPr/>
        </p:nvSpPr>
        <p:spPr>
          <a:xfrm>
            <a:off x="4585252" y="930665"/>
            <a:ext cx="3601948" cy="646331"/>
          </a:xfrm>
          <a:prstGeom prst="rect">
            <a:avLst/>
          </a:prstGeom>
          <a:noFill/>
          <a:ln>
            <a:solidFill>
              <a:srgbClr val="000000"/>
            </a:solidFill>
          </a:ln>
        </p:spPr>
        <p:txBody>
          <a:bodyPr wrap="none" rtlCol="0">
            <a:spAutoFit/>
          </a:bodyPr>
          <a:lstStyle/>
          <a:p>
            <a:pPr algn="ctr" defTabSz="457200"/>
            <a:r>
              <a:rPr lang="en-US" dirty="0">
                <a:solidFill>
                  <a:prstClr val="black"/>
                </a:solidFill>
                <a:latin typeface="Calibri"/>
              </a:rPr>
              <a:t>Clinical: Sign and Symptoms Change </a:t>
            </a:r>
          </a:p>
          <a:p>
            <a:pPr algn="ctr" defTabSz="457200"/>
            <a:r>
              <a:rPr lang="en-US" dirty="0">
                <a:solidFill>
                  <a:prstClr val="black"/>
                </a:solidFill>
                <a:latin typeface="Calibri"/>
              </a:rPr>
              <a:t>Alteration of Biomarkers</a:t>
            </a:r>
          </a:p>
        </p:txBody>
      </p:sp>
      <p:sp>
        <p:nvSpPr>
          <p:cNvPr id="12" name="TextBox 11">
            <a:extLst>
              <a:ext uri="{FF2B5EF4-FFF2-40B4-BE49-F238E27FC236}">
                <a16:creationId xmlns:a16="http://schemas.microsoft.com/office/drawing/2014/main" id="{F23F1F49-C69B-8A45-866A-E1BDC0A71E87}"/>
              </a:ext>
            </a:extLst>
          </p:cNvPr>
          <p:cNvSpPr txBox="1"/>
          <p:nvPr/>
        </p:nvSpPr>
        <p:spPr>
          <a:xfrm>
            <a:off x="6335612" y="5371884"/>
            <a:ext cx="3674276" cy="646331"/>
          </a:xfrm>
          <a:prstGeom prst="rect">
            <a:avLst/>
          </a:prstGeom>
          <a:noFill/>
        </p:spPr>
        <p:txBody>
          <a:bodyPr wrap="none" rtlCol="0">
            <a:spAutoFit/>
          </a:bodyPr>
          <a:lstStyle/>
          <a:p>
            <a:pPr algn="ctr" defTabSz="457200"/>
            <a:r>
              <a:rPr lang="en-US" b="1" dirty="0">
                <a:solidFill>
                  <a:prstClr val="black"/>
                </a:solidFill>
                <a:latin typeface="Calibri"/>
              </a:rPr>
              <a:t>Cancer Environment: </a:t>
            </a:r>
          </a:p>
          <a:p>
            <a:pPr algn="ctr" defTabSz="457200"/>
            <a:r>
              <a:rPr lang="en-US" b="1" dirty="0">
                <a:solidFill>
                  <a:prstClr val="black"/>
                </a:solidFill>
                <a:latin typeface="Calibri"/>
              </a:rPr>
              <a:t>Genetic instability and Inflammation</a:t>
            </a:r>
          </a:p>
        </p:txBody>
      </p:sp>
      <p:sp>
        <p:nvSpPr>
          <p:cNvPr id="13" name="TextBox 12">
            <a:extLst>
              <a:ext uri="{FF2B5EF4-FFF2-40B4-BE49-F238E27FC236}">
                <a16:creationId xmlns:a16="http://schemas.microsoft.com/office/drawing/2014/main" id="{99B4CCF3-E0AA-C945-A172-80F382FFC59A}"/>
              </a:ext>
            </a:extLst>
          </p:cNvPr>
          <p:cNvSpPr txBox="1"/>
          <p:nvPr/>
        </p:nvSpPr>
        <p:spPr>
          <a:xfrm>
            <a:off x="2733103" y="1083377"/>
            <a:ext cx="1114409" cy="369332"/>
          </a:xfrm>
          <a:prstGeom prst="rect">
            <a:avLst/>
          </a:prstGeom>
          <a:noFill/>
          <a:ln>
            <a:solidFill>
              <a:srgbClr val="000000"/>
            </a:solidFill>
          </a:ln>
        </p:spPr>
        <p:txBody>
          <a:bodyPr wrap="none" rtlCol="0">
            <a:spAutoFit/>
          </a:bodyPr>
          <a:lstStyle/>
          <a:p>
            <a:pPr algn="ctr" defTabSz="457200"/>
            <a:r>
              <a:rPr lang="en-US" dirty="0">
                <a:solidFill>
                  <a:prstClr val="black"/>
                </a:solidFill>
                <a:latin typeface="Calibri"/>
              </a:rPr>
              <a:t>Morbidity</a:t>
            </a:r>
          </a:p>
        </p:txBody>
      </p:sp>
      <p:sp>
        <p:nvSpPr>
          <p:cNvPr id="14" name="TextBox 13">
            <a:extLst>
              <a:ext uri="{FF2B5EF4-FFF2-40B4-BE49-F238E27FC236}">
                <a16:creationId xmlns:a16="http://schemas.microsoft.com/office/drawing/2014/main" id="{06D03A1F-E2DB-9A4B-AF2C-2987CCCFEA5E}"/>
              </a:ext>
            </a:extLst>
          </p:cNvPr>
          <p:cNvSpPr txBox="1"/>
          <p:nvPr/>
        </p:nvSpPr>
        <p:spPr>
          <a:xfrm>
            <a:off x="8954406" y="1069163"/>
            <a:ext cx="1055482" cy="369332"/>
          </a:xfrm>
          <a:prstGeom prst="rect">
            <a:avLst/>
          </a:prstGeom>
          <a:noFill/>
          <a:ln>
            <a:solidFill>
              <a:srgbClr val="000000"/>
            </a:solidFill>
          </a:ln>
        </p:spPr>
        <p:txBody>
          <a:bodyPr wrap="none" rtlCol="0">
            <a:spAutoFit/>
          </a:bodyPr>
          <a:lstStyle/>
          <a:p>
            <a:pPr algn="ctr" defTabSz="457200"/>
            <a:r>
              <a:rPr lang="en-US" dirty="0">
                <a:solidFill>
                  <a:prstClr val="black"/>
                </a:solidFill>
                <a:latin typeface="Calibri"/>
              </a:rPr>
              <a:t>Mortality</a:t>
            </a:r>
          </a:p>
        </p:txBody>
      </p:sp>
      <p:sp>
        <p:nvSpPr>
          <p:cNvPr id="16" name="Curved Right Arrow 15">
            <a:extLst>
              <a:ext uri="{FF2B5EF4-FFF2-40B4-BE49-F238E27FC236}">
                <a16:creationId xmlns:a16="http://schemas.microsoft.com/office/drawing/2014/main" id="{3E2142CE-9887-194B-AE02-842C284E8205}"/>
              </a:ext>
            </a:extLst>
          </p:cNvPr>
          <p:cNvSpPr/>
          <p:nvPr/>
        </p:nvSpPr>
        <p:spPr>
          <a:xfrm rot="16200000">
            <a:off x="5687569" y="4017822"/>
            <a:ext cx="398859" cy="4412562"/>
          </a:xfrm>
          <a:prstGeom prst="curvedRightArrow">
            <a:avLst>
              <a:gd name="adj1" fmla="val 25000"/>
              <a:gd name="adj2" fmla="val 90550"/>
              <a:gd name="adj3" fmla="val 22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21" name="Right Arrow 20">
            <a:extLst>
              <a:ext uri="{FF2B5EF4-FFF2-40B4-BE49-F238E27FC236}">
                <a16:creationId xmlns:a16="http://schemas.microsoft.com/office/drawing/2014/main" id="{FF4C8A51-094F-5242-B096-AE20B3F284A5}"/>
              </a:ext>
            </a:extLst>
          </p:cNvPr>
          <p:cNvSpPr/>
          <p:nvPr/>
        </p:nvSpPr>
        <p:spPr>
          <a:xfrm rot="10800000">
            <a:off x="4008784" y="1188530"/>
            <a:ext cx="41744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Right Arrow 21">
            <a:extLst>
              <a:ext uri="{FF2B5EF4-FFF2-40B4-BE49-F238E27FC236}">
                <a16:creationId xmlns:a16="http://schemas.microsoft.com/office/drawing/2014/main" id="{A90DC01C-4738-D943-BE02-24FA76C6B15A}"/>
              </a:ext>
            </a:extLst>
          </p:cNvPr>
          <p:cNvSpPr/>
          <p:nvPr/>
        </p:nvSpPr>
        <p:spPr>
          <a:xfrm>
            <a:off x="8346227" y="1162727"/>
            <a:ext cx="41744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106745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4F6F4-82AC-A649-9A26-84BFACB1C9F1}"/>
              </a:ext>
            </a:extLst>
          </p:cNvPr>
          <p:cNvSpPr>
            <a:spLocks noGrp="1"/>
          </p:cNvSpPr>
          <p:nvPr>
            <p:ph type="title"/>
          </p:nvPr>
        </p:nvSpPr>
        <p:spPr>
          <a:xfrm>
            <a:off x="1524000" y="-130485"/>
            <a:ext cx="9144000" cy="1325563"/>
          </a:xfrm>
        </p:spPr>
        <p:txBody>
          <a:bodyPr>
            <a:normAutofit/>
          </a:bodyPr>
          <a:lstStyle/>
          <a:p>
            <a:pPr algn="ctr"/>
            <a:r>
              <a:rPr lang="en-US" sz="3200" dirty="0"/>
              <a:t>Hallmark of Cancer </a:t>
            </a:r>
            <a:br>
              <a:rPr lang="en-US" sz="3200" dirty="0"/>
            </a:br>
            <a:r>
              <a:rPr lang="en-US" sz="3200" dirty="0">
                <a:sym typeface="Wingdings" pitchFamily="2" charset="2"/>
              </a:rPr>
              <a:t>(Emerging) Therapeutic Targeting</a:t>
            </a:r>
            <a:endParaRPr lang="en-US" sz="3200" dirty="0"/>
          </a:p>
        </p:txBody>
      </p:sp>
      <p:pic>
        <p:nvPicPr>
          <p:cNvPr id="4" name="Picture 3">
            <a:extLst>
              <a:ext uri="{FF2B5EF4-FFF2-40B4-BE49-F238E27FC236}">
                <a16:creationId xmlns:a16="http://schemas.microsoft.com/office/drawing/2014/main" id="{6214A79D-E78F-CB41-9062-2D237D6BDC28}"/>
              </a:ext>
            </a:extLst>
          </p:cNvPr>
          <p:cNvPicPr>
            <a:picLocks noChangeAspect="1"/>
          </p:cNvPicPr>
          <p:nvPr/>
        </p:nvPicPr>
        <p:blipFill>
          <a:blip r:embed="rId3"/>
          <a:stretch>
            <a:fillRect/>
          </a:stretch>
        </p:blipFill>
        <p:spPr>
          <a:xfrm>
            <a:off x="2289906" y="989831"/>
            <a:ext cx="7612189" cy="5586364"/>
          </a:xfrm>
          <a:prstGeom prst="rect">
            <a:avLst/>
          </a:prstGeom>
        </p:spPr>
      </p:pic>
      <p:sp>
        <p:nvSpPr>
          <p:cNvPr id="5" name="TextBox 4">
            <a:extLst>
              <a:ext uri="{FF2B5EF4-FFF2-40B4-BE49-F238E27FC236}">
                <a16:creationId xmlns:a16="http://schemas.microsoft.com/office/drawing/2014/main" id="{AEFCF70F-E4CF-1D4A-BF88-5A25EF461814}"/>
              </a:ext>
            </a:extLst>
          </p:cNvPr>
          <p:cNvSpPr txBox="1"/>
          <p:nvPr/>
        </p:nvSpPr>
        <p:spPr>
          <a:xfrm>
            <a:off x="4325258" y="6627168"/>
            <a:ext cx="6342743" cy="461665"/>
          </a:xfrm>
          <a:prstGeom prst="rect">
            <a:avLst/>
          </a:prstGeom>
          <a:noFill/>
        </p:spPr>
        <p:txBody>
          <a:bodyPr wrap="square" rtlCol="0">
            <a:spAutoFit/>
          </a:bodyPr>
          <a:lstStyle/>
          <a:p>
            <a:pPr defTabSz="457200"/>
            <a:r>
              <a:rPr lang="en-ID" sz="1200" dirty="0">
                <a:solidFill>
                  <a:prstClr val="black"/>
                </a:solidFill>
                <a:latin typeface="Calibri"/>
              </a:rPr>
              <a:t>Hanahan. D and Weinberg, RA.(2011). </a:t>
            </a:r>
            <a:r>
              <a:rPr lang="en-ID" sz="1200" dirty="0">
                <a:solidFill>
                  <a:prstClr val="black"/>
                </a:solidFill>
                <a:latin typeface="AdvPSA189"/>
              </a:rPr>
              <a:t>Hallmarks of Cancer: The Next Generation. Cell </a:t>
            </a:r>
            <a:r>
              <a:rPr lang="en-ID" sz="1200" i="1" dirty="0">
                <a:solidFill>
                  <a:prstClr val="black"/>
                </a:solidFill>
                <a:latin typeface="Calibri"/>
              </a:rPr>
              <a:t>144</a:t>
            </a:r>
            <a:r>
              <a:rPr lang="en-ID" sz="1200" dirty="0">
                <a:solidFill>
                  <a:prstClr val="black"/>
                </a:solidFill>
                <a:latin typeface="Calibri"/>
              </a:rPr>
              <a:t>, 646–73 </a:t>
            </a:r>
          </a:p>
          <a:p>
            <a:pPr defTabSz="457200"/>
            <a:endParaRPr lang="en-US" sz="1200" dirty="0">
              <a:solidFill>
                <a:prstClr val="black"/>
              </a:solidFill>
              <a:latin typeface="Calibri"/>
            </a:endParaRPr>
          </a:p>
        </p:txBody>
      </p:sp>
      <p:sp>
        <p:nvSpPr>
          <p:cNvPr id="6" name="Hexagon 5">
            <a:extLst>
              <a:ext uri="{FF2B5EF4-FFF2-40B4-BE49-F238E27FC236}">
                <a16:creationId xmlns:a16="http://schemas.microsoft.com/office/drawing/2014/main" id="{4B8CD48F-1B4D-724B-8DEE-832073CBE7CD}"/>
              </a:ext>
            </a:extLst>
          </p:cNvPr>
          <p:cNvSpPr/>
          <p:nvPr/>
        </p:nvSpPr>
        <p:spPr>
          <a:xfrm>
            <a:off x="6891130" y="1729409"/>
            <a:ext cx="3010964" cy="1486738"/>
          </a:xfrm>
          <a:prstGeom prst="hexagon">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 name="Hexagon 6">
            <a:extLst>
              <a:ext uri="{FF2B5EF4-FFF2-40B4-BE49-F238E27FC236}">
                <a16:creationId xmlns:a16="http://schemas.microsoft.com/office/drawing/2014/main" id="{4A7B3EF4-F818-964B-B1A5-BE3BFE0EC2CB}"/>
              </a:ext>
            </a:extLst>
          </p:cNvPr>
          <p:cNvSpPr/>
          <p:nvPr/>
        </p:nvSpPr>
        <p:spPr>
          <a:xfrm>
            <a:off x="2289906" y="1729410"/>
            <a:ext cx="3009387" cy="1486739"/>
          </a:xfrm>
          <a:prstGeom prst="hexagon">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139958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2E34-86B9-2A4F-9629-EC2EF514471A}"/>
              </a:ext>
            </a:extLst>
          </p:cNvPr>
          <p:cNvSpPr>
            <a:spLocks noGrp="1"/>
          </p:cNvSpPr>
          <p:nvPr>
            <p:ph type="title"/>
          </p:nvPr>
        </p:nvSpPr>
        <p:spPr>
          <a:xfrm>
            <a:off x="838200" y="-60373"/>
            <a:ext cx="10515600" cy="1325563"/>
          </a:xfrm>
        </p:spPr>
        <p:txBody>
          <a:bodyPr/>
          <a:lstStyle/>
          <a:p>
            <a:pPr algn="ctr"/>
            <a:r>
              <a:rPr lang="en-US" dirty="0"/>
              <a:t>Tumor Micro-environment</a:t>
            </a:r>
          </a:p>
        </p:txBody>
      </p:sp>
      <p:sp>
        <p:nvSpPr>
          <p:cNvPr id="10" name="Content Placeholder 9">
            <a:extLst>
              <a:ext uri="{FF2B5EF4-FFF2-40B4-BE49-F238E27FC236}">
                <a16:creationId xmlns:a16="http://schemas.microsoft.com/office/drawing/2014/main" id="{3271004D-4702-7B43-A997-83E7AC56E6C5}"/>
              </a:ext>
            </a:extLst>
          </p:cNvPr>
          <p:cNvSpPr>
            <a:spLocks noGrp="1"/>
          </p:cNvSpPr>
          <p:nvPr>
            <p:ph sz="half" idx="1"/>
          </p:nvPr>
        </p:nvSpPr>
        <p:spPr>
          <a:xfrm>
            <a:off x="214657" y="1508404"/>
            <a:ext cx="4317002" cy="4351338"/>
          </a:xfrm>
        </p:spPr>
        <p:txBody>
          <a:bodyPr/>
          <a:lstStyle/>
          <a:p>
            <a:r>
              <a:rPr lang="en-ID" dirty="0"/>
              <a:t>Heterogenous non-immune and immune cells and their products </a:t>
            </a:r>
            <a:r>
              <a:rPr lang="en-ID" dirty="0">
                <a:sym typeface="Wingdings" pitchFamily="2" charset="2"/>
              </a:rPr>
              <a:t></a:t>
            </a:r>
            <a:r>
              <a:rPr lang="en-ID" dirty="0"/>
              <a:t> chronic inflammatory </a:t>
            </a:r>
          </a:p>
          <a:p>
            <a:r>
              <a:rPr lang="en-ID" dirty="0"/>
              <a:t>Pro- and anti-</a:t>
            </a:r>
            <a:r>
              <a:rPr lang="en-ID" dirty="0" err="1"/>
              <a:t>tumor</a:t>
            </a:r>
            <a:r>
              <a:rPr lang="en-ID" dirty="0"/>
              <a:t> or pro-angiogenic </a:t>
            </a:r>
            <a:r>
              <a:rPr lang="en-ID" dirty="0" err="1"/>
              <a:t>tumor</a:t>
            </a:r>
            <a:r>
              <a:rPr lang="en-ID" dirty="0"/>
              <a:t> microenvironment. </a:t>
            </a:r>
          </a:p>
          <a:p>
            <a:r>
              <a:rPr lang="en-ID" dirty="0"/>
              <a:t>Characterization proteins of microenvironment: </a:t>
            </a:r>
            <a:r>
              <a:rPr lang="en-ID" dirty="0" err="1"/>
              <a:t>tumor</a:t>
            </a:r>
            <a:r>
              <a:rPr lang="en-ID" dirty="0"/>
              <a:t> progressivity </a:t>
            </a:r>
          </a:p>
          <a:p>
            <a:endParaRPr lang="en-US" dirty="0"/>
          </a:p>
        </p:txBody>
      </p:sp>
      <p:pic>
        <p:nvPicPr>
          <p:cNvPr id="9" name="Picture 8">
            <a:extLst>
              <a:ext uri="{FF2B5EF4-FFF2-40B4-BE49-F238E27FC236}">
                <a16:creationId xmlns:a16="http://schemas.microsoft.com/office/drawing/2014/main" id="{C6F67AB2-C33B-024F-B2C8-664ACDA991D7}"/>
              </a:ext>
            </a:extLst>
          </p:cNvPr>
          <p:cNvPicPr>
            <a:picLocks noChangeAspect="1"/>
          </p:cNvPicPr>
          <p:nvPr/>
        </p:nvPicPr>
        <p:blipFill>
          <a:blip r:embed="rId2"/>
          <a:stretch>
            <a:fillRect/>
          </a:stretch>
        </p:blipFill>
        <p:spPr>
          <a:xfrm>
            <a:off x="4749925" y="1508404"/>
            <a:ext cx="7227418" cy="4327619"/>
          </a:xfrm>
          <a:prstGeom prst="rect">
            <a:avLst/>
          </a:prstGeom>
        </p:spPr>
      </p:pic>
      <p:sp>
        <p:nvSpPr>
          <p:cNvPr id="12" name="TextBox 11">
            <a:extLst>
              <a:ext uri="{FF2B5EF4-FFF2-40B4-BE49-F238E27FC236}">
                <a16:creationId xmlns:a16="http://schemas.microsoft.com/office/drawing/2014/main" id="{DE238692-1586-C141-8CFF-ECBB7077545F}"/>
              </a:ext>
            </a:extLst>
          </p:cNvPr>
          <p:cNvSpPr txBox="1"/>
          <p:nvPr/>
        </p:nvSpPr>
        <p:spPr>
          <a:xfrm>
            <a:off x="100648" y="6369441"/>
            <a:ext cx="9298553" cy="646331"/>
          </a:xfrm>
          <a:prstGeom prst="rect">
            <a:avLst/>
          </a:prstGeom>
          <a:noFill/>
        </p:spPr>
        <p:txBody>
          <a:bodyPr wrap="square" rtlCol="0">
            <a:spAutoFit/>
          </a:bodyPr>
          <a:lstStyle/>
          <a:p>
            <a:r>
              <a:rPr lang="en-ID" sz="1200" dirty="0"/>
              <a:t>Pellegrino B, </a:t>
            </a:r>
            <a:r>
              <a:rPr lang="en-ID" sz="1200" dirty="0" err="1"/>
              <a:t>Hlavata</a:t>
            </a:r>
            <a:r>
              <a:rPr lang="en-ID" sz="1200" dirty="0"/>
              <a:t> Z, </a:t>
            </a:r>
            <a:r>
              <a:rPr lang="en-ID" sz="1200" dirty="0" err="1"/>
              <a:t>Migali</a:t>
            </a:r>
            <a:r>
              <a:rPr lang="en-ID" sz="1200" dirty="0"/>
              <a:t> C, De Silva P, Aiello M, Willard-Gallo K, et al. Luminal Breast Cancer: Risk of Recurrence and </a:t>
            </a:r>
            <a:r>
              <a:rPr lang="en-ID" sz="1200" dirty="0" err="1"/>
              <a:t>Tumor</a:t>
            </a:r>
            <a:r>
              <a:rPr lang="en-ID" sz="1200" dirty="0"/>
              <a:t>-Associated Immune Suppression. Mol Diagn </a:t>
            </a:r>
            <a:r>
              <a:rPr lang="en-ID" sz="1200" dirty="0" err="1"/>
              <a:t>Ther</a:t>
            </a:r>
            <a:r>
              <a:rPr lang="en-ID" sz="1200" dirty="0"/>
              <a:t>. 2021;25(4):409-24.</a:t>
            </a:r>
          </a:p>
          <a:p>
            <a:endParaRPr lang="en-US" sz="1200" dirty="0"/>
          </a:p>
        </p:txBody>
      </p:sp>
    </p:spTree>
    <p:extLst>
      <p:ext uri="{BB962C8B-B14F-4D97-AF65-F5344CB8AC3E}">
        <p14:creationId xmlns:p14="http://schemas.microsoft.com/office/powerpoint/2010/main" val="159566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8C81-7B4A-1C44-BEB1-62F9BD3C6F2E}"/>
              </a:ext>
            </a:extLst>
          </p:cNvPr>
          <p:cNvSpPr>
            <a:spLocks noGrp="1"/>
          </p:cNvSpPr>
          <p:nvPr>
            <p:ph type="title"/>
          </p:nvPr>
        </p:nvSpPr>
        <p:spPr>
          <a:xfrm>
            <a:off x="838200" y="0"/>
            <a:ext cx="10515600" cy="1325563"/>
          </a:xfrm>
        </p:spPr>
        <p:txBody>
          <a:bodyPr/>
          <a:lstStyle/>
          <a:p>
            <a:r>
              <a:rPr lang="en-US" dirty="0"/>
              <a:t>Immune Response in Cancer Progressivity </a:t>
            </a:r>
          </a:p>
        </p:txBody>
      </p:sp>
      <p:sp>
        <p:nvSpPr>
          <p:cNvPr id="3" name="Content Placeholder 2">
            <a:extLst>
              <a:ext uri="{FF2B5EF4-FFF2-40B4-BE49-F238E27FC236}">
                <a16:creationId xmlns:a16="http://schemas.microsoft.com/office/drawing/2014/main" id="{40B4E9C1-C2B0-0A4C-9405-65ED655103F4}"/>
              </a:ext>
            </a:extLst>
          </p:cNvPr>
          <p:cNvSpPr>
            <a:spLocks noGrp="1"/>
          </p:cNvSpPr>
          <p:nvPr>
            <p:ph idx="1"/>
          </p:nvPr>
        </p:nvSpPr>
        <p:spPr>
          <a:xfrm>
            <a:off x="838200" y="1325563"/>
            <a:ext cx="10515600" cy="4351338"/>
          </a:xfrm>
        </p:spPr>
        <p:txBody>
          <a:bodyPr/>
          <a:lstStyle/>
          <a:p>
            <a:r>
              <a:rPr lang="en-US" dirty="0"/>
              <a:t>Chronic inflammation </a:t>
            </a:r>
            <a:r>
              <a:rPr lang="en-US" dirty="0">
                <a:sym typeface="Wingdings" pitchFamily="2" charset="2"/>
              </a:rPr>
              <a:t> progressive growth and metastasis</a:t>
            </a:r>
          </a:p>
          <a:p>
            <a:r>
              <a:rPr lang="en-US" dirty="0">
                <a:sym typeface="Wingdings" pitchFamily="2" charset="2"/>
              </a:rPr>
              <a:t>Immune cells interaction : </a:t>
            </a:r>
            <a:br>
              <a:rPr lang="en-US" dirty="0">
                <a:sym typeface="Wingdings" pitchFamily="2" charset="2"/>
              </a:rPr>
            </a:br>
            <a:r>
              <a:rPr lang="en-US" b="1" dirty="0">
                <a:solidFill>
                  <a:srgbClr val="00B050"/>
                </a:solidFill>
                <a:sym typeface="Wingdings" pitchFamily="2" charset="2"/>
              </a:rPr>
              <a:t>Tumoricidal effector response</a:t>
            </a:r>
            <a:r>
              <a:rPr lang="en-US" dirty="0">
                <a:sym typeface="Wingdings" pitchFamily="2" charset="2"/>
              </a:rPr>
              <a:t> &gt;&lt; </a:t>
            </a:r>
            <a:r>
              <a:rPr lang="en-US" b="1" dirty="0">
                <a:solidFill>
                  <a:srgbClr val="FF0000"/>
                </a:solidFill>
                <a:sym typeface="Wingdings" pitchFamily="2" charset="2"/>
              </a:rPr>
              <a:t>Immune Tolerance</a:t>
            </a:r>
          </a:p>
          <a:p>
            <a:endParaRPr lang="en-US" dirty="0"/>
          </a:p>
        </p:txBody>
      </p:sp>
      <p:pic>
        <p:nvPicPr>
          <p:cNvPr id="4" name="Picture 3">
            <a:extLst>
              <a:ext uri="{FF2B5EF4-FFF2-40B4-BE49-F238E27FC236}">
                <a16:creationId xmlns:a16="http://schemas.microsoft.com/office/drawing/2014/main" id="{B85A7B0B-F4EC-ED41-A5F4-7C00AE7F8CF7}"/>
              </a:ext>
            </a:extLst>
          </p:cNvPr>
          <p:cNvPicPr>
            <a:picLocks noChangeAspect="1"/>
          </p:cNvPicPr>
          <p:nvPr/>
        </p:nvPicPr>
        <p:blipFill>
          <a:blip r:embed="rId2"/>
          <a:stretch>
            <a:fillRect/>
          </a:stretch>
        </p:blipFill>
        <p:spPr>
          <a:xfrm>
            <a:off x="165845" y="2582430"/>
            <a:ext cx="6994809" cy="4137173"/>
          </a:xfrm>
          <a:prstGeom prst="rect">
            <a:avLst/>
          </a:prstGeom>
        </p:spPr>
      </p:pic>
      <p:sp>
        <p:nvSpPr>
          <p:cNvPr id="6" name="TextBox 5">
            <a:extLst>
              <a:ext uri="{FF2B5EF4-FFF2-40B4-BE49-F238E27FC236}">
                <a16:creationId xmlns:a16="http://schemas.microsoft.com/office/drawing/2014/main" id="{1D0D1C9A-4C6F-5B41-ACA7-688595BDFAAD}"/>
              </a:ext>
            </a:extLst>
          </p:cNvPr>
          <p:cNvSpPr txBox="1"/>
          <p:nvPr/>
        </p:nvSpPr>
        <p:spPr>
          <a:xfrm>
            <a:off x="7160654" y="3488666"/>
            <a:ext cx="5031346" cy="1815882"/>
          </a:xfrm>
          <a:prstGeom prst="rect">
            <a:avLst/>
          </a:prstGeom>
          <a:noFill/>
        </p:spPr>
        <p:txBody>
          <a:bodyPr wrap="square" rtlCol="0">
            <a:spAutoFit/>
          </a:bodyPr>
          <a:lstStyle/>
          <a:p>
            <a:pPr algn="ctr"/>
            <a:r>
              <a:rPr lang="en-US" sz="2800" dirty="0"/>
              <a:t>Immune cells activity and interaction (receptors): </a:t>
            </a:r>
          </a:p>
          <a:p>
            <a:pPr algn="ctr"/>
            <a:r>
              <a:rPr lang="en-US" sz="2800" dirty="0"/>
              <a:t>Biological markers for cancer progressivity and therapy</a:t>
            </a:r>
          </a:p>
        </p:txBody>
      </p:sp>
      <p:sp>
        <p:nvSpPr>
          <p:cNvPr id="7" name="TextBox 6">
            <a:extLst>
              <a:ext uri="{FF2B5EF4-FFF2-40B4-BE49-F238E27FC236}">
                <a16:creationId xmlns:a16="http://schemas.microsoft.com/office/drawing/2014/main" id="{EB01B4E1-13C1-5A4A-AA32-823D4933B91F}"/>
              </a:ext>
            </a:extLst>
          </p:cNvPr>
          <p:cNvSpPr txBox="1"/>
          <p:nvPr/>
        </p:nvSpPr>
        <p:spPr>
          <a:xfrm>
            <a:off x="566670" y="6581104"/>
            <a:ext cx="11159337" cy="276999"/>
          </a:xfrm>
          <a:prstGeom prst="rect">
            <a:avLst/>
          </a:prstGeom>
          <a:noFill/>
        </p:spPr>
        <p:txBody>
          <a:bodyPr wrap="none" rtlCol="0">
            <a:spAutoFit/>
          </a:bodyPr>
          <a:lstStyle/>
          <a:p>
            <a:r>
              <a:rPr lang="en-ID" sz="1200" dirty="0"/>
              <a:t>Gonzalez H, Catharina </a:t>
            </a:r>
            <a:r>
              <a:rPr lang="en-ID" sz="1200" dirty="0" err="1"/>
              <a:t>Hagerling</a:t>
            </a:r>
            <a:r>
              <a:rPr lang="en-ID" sz="1200" dirty="0"/>
              <a:t>, </a:t>
            </a:r>
            <a:r>
              <a:rPr lang="en-ID" sz="1200" dirty="0" err="1"/>
              <a:t>Werb</a:t>
            </a:r>
            <a:r>
              <a:rPr lang="en-ID" sz="1200" dirty="0"/>
              <a:t> Z. Roles of the immune system in cancer: from </a:t>
            </a:r>
            <a:r>
              <a:rPr lang="en-ID" sz="1200" dirty="0" err="1"/>
              <a:t>tumor</a:t>
            </a:r>
            <a:r>
              <a:rPr lang="en-ID" sz="1200" dirty="0"/>
              <a:t> initiation to metastatic progression. GENES &amp; DEVELOPMENT. 2018;32(1):1267–84 </a:t>
            </a:r>
          </a:p>
        </p:txBody>
      </p:sp>
    </p:spTree>
    <p:extLst>
      <p:ext uri="{BB962C8B-B14F-4D97-AF65-F5344CB8AC3E}">
        <p14:creationId xmlns:p14="http://schemas.microsoft.com/office/powerpoint/2010/main" val="997930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3677</TotalTime>
  <Words>2422</Words>
  <Application>Microsoft Macintosh PowerPoint</Application>
  <PresentationFormat>Widescreen</PresentationFormat>
  <Paragraphs>240</Paragraphs>
  <Slides>26</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AdvPSA189</vt:lpstr>
      <vt:lpstr>Arial</vt:lpstr>
      <vt:lpstr>Calibri</vt:lpstr>
      <vt:lpstr>Calibri Light</vt:lpstr>
      <vt:lpstr>Times New Roman</vt:lpstr>
      <vt:lpstr>Office Theme</vt:lpstr>
      <vt:lpstr>1_Office Theme</vt:lpstr>
      <vt:lpstr>2_Office Theme</vt:lpstr>
      <vt:lpstr>3_Office Theme</vt:lpstr>
      <vt:lpstr>Elective Health Alliances Science Program (EHASP): Analisis IN VITRO  dan EX VIVO Sekretom Lingkungan Kecil Tumor Sel Kanker Payudara pada Sel Imun serta Pengembangan Marka Biologis dan Pengaruh Nutrisi dalam Diagnosis dan Terapi Spesifik Kanker Payudara Metastasis</vt:lpstr>
      <vt:lpstr>PowerPoint Presentation</vt:lpstr>
      <vt:lpstr>Where Do We Stand and Go? Situation of West Java</vt:lpstr>
      <vt:lpstr>Today’s Breast Cancer Diagnostics Approach</vt:lpstr>
      <vt:lpstr>Challenges in Breast Cancer (BC): Change Paradigm of BC Management</vt:lpstr>
      <vt:lpstr>Paradigm Switch in Cancer</vt:lpstr>
      <vt:lpstr>Hallmark of Cancer  (Emerging) Therapeutic Targeting</vt:lpstr>
      <vt:lpstr>Tumor Micro-environment</vt:lpstr>
      <vt:lpstr>Immune Response in Cancer Progressivity </vt:lpstr>
      <vt:lpstr>The Nobel Prize in Medicine or Physiology</vt:lpstr>
      <vt:lpstr>Immune system vs. Cancer</vt:lpstr>
      <vt:lpstr>Triple Negative Breast Cancer (TNBC): Challenges and Opportunity</vt:lpstr>
      <vt:lpstr>PowerPoint Presentation</vt:lpstr>
      <vt:lpstr>PowerPoint Presentation</vt:lpstr>
      <vt:lpstr>Breast Cancer TNBC Phenomena</vt:lpstr>
      <vt:lpstr>PowerPoint Presentation</vt:lpstr>
      <vt:lpstr>Fishbone penelitian</vt:lpstr>
      <vt:lpstr>Collaboration Opportunities Innovative Idea</vt:lpstr>
      <vt:lpstr>Elective Health Alliance Sciences Program (EHASP)</vt:lpstr>
      <vt:lpstr>Tujuan / Learning Outcome EHASP</vt:lpstr>
      <vt:lpstr>Wahana</vt:lpstr>
      <vt:lpstr>Tujuan Khusus</vt:lpstr>
      <vt:lpstr>Knowledge Related </vt:lpstr>
      <vt:lpstr>Evaluasi Belajar</vt:lpstr>
      <vt:lpstr>Lini Masa Pelaksanaan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Seluler Lingkungan Kecil Tumor (Tumor Microenvironment): Marka Biologis Penunjang Diagnosis Metastiasis dan Keberhasilan Terapi Spesifik Kanker Payudara </dc:title>
  <dc:creator>Mohammad Ghozali</dc:creator>
  <cp:lastModifiedBy>Mohammad Ghozali</cp:lastModifiedBy>
  <cp:revision>61</cp:revision>
  <dcterms:created xsi:type="dcterms:W3CDTF">2020-11-25T12:47:02Z</dcterms:created>
  <dcterms:modified xsi:type="dcterms:W3CDTF">2022-08-04T22:55:56Z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9506497</vt:lpwstr>
  </property>
  <property fmtid="{D5CDD505-2E9C-101B-9397-08002B2CF9AE}" pid="3" name="NXPowerLiteSettings">
    <vt:lpwstr>F7000400038000</vt:lpwstr>
  </property>
  <property fmtid="{D5CDD505-2E9C-101B-9397-08002B2CF9AE}" pid="4" name="NXPowerLiteVersion">
    <vt:lpwstr>S9.1.2</vt:lpwstr>
  </property>
</Properties>
</file>